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23490C-4D90-4E74-9187-E0FD8A70DF86}" type="datetimeFigureOut">
              <a:rPr lang="en-US" smtClean="0"/>
              <a:pPr/>
              <a:t>7/11/2011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8B1CC25-CC82-405A-9D77-9996A8BB09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8800" y="1752600"/>
            <a:ext cx="386690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Cardiovascular Drugs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457200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These studies have lead to a decrease in use some</a:t>
            </a:r>
          </a:p>
          <a:p>
            <a:r>
              <a:rPr lang="en-US" sz="3200" dirty="0"/>
              <a:t>of these class I drugs (</a:t>
            </a:r>
            <a:r>
              <a:rPr lang="en-US" sz="3200" dirty="0" err="1"/>
              <a:t>quinidine</a:t>
            </a:r>
            <a:r>
              <a:rPr lang="en-US" sz="3200" dirty="0"/>
              <a:t>) and higher use of</a:t>
            </a:r>
          </a:p>
          <a:p>
            <a:r>
              <a:rPr lang="en-US" sz="3200" dirty="0"/>
              <a:t>class II drug (beta blockers) and class III drugs</a:t>
            </a:r>
          </a:p>
          <a:p>
            <a:r>
              <a:rPr lang="en-US" sz="3200" dirty="0"/>
              <a:t>(</a:t>
            </a:r>
            <a:r>
              <a:rPr lang="en-US" sz="3200" dirty="0" err="1"/>
              <a:t>amiodrone</a:t>
            </a:r>
            <a:r>
              <a:rPr lang="en-US" sz="3200" dirty="0"/>
              <a:t>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Antiarrythmic</a:t>
            </a:r>
            <a:r>
              <a:rPr lang="en-US" dirty="0"/>
              <a:t> Drugs</a:t>
            </a:r>
          </a:p>
          <a:p>
            <a:r>
              <a:rPr lang="en-US" dirty="0"/>
              <a:t>􀂄 There is now greater use of radiofrequency catheter</a:t>
            </a:r>
          </a:p>
          <a:p>
            <a:r>
              <a:rPr lang="en-US" dirty="0"/>
              <a:t>ablation, surgically implanted </a:t>
            </a:r>
            <a:r>
              <a:rPr lang="en-US" dirty="0" err="1"/>
              <a:t>cardioverter</a:t>
            </a:r>
            <a:r>
              <a:rPr lang="en-US" dirty="0"/>
              <a:t> -</a:t>
            </a:r>
          </a:p>
          <a:p>
            <a:r>
              <a:rPr lang="en-US" dirty="0"/>
              <a:t>defibrillators (ICDs)</a:t>
            </a:r>
          </a:p>
          <a:p>
            <a:r>
              <a:rPr lang="en-US" dirty="0"/>
              <a:t>􀂄 Uses: Convert A-fib or flutter to NSR.</a:t>
            </a:r>
          </a:p>
          <a:p>
            <a:r>
              <a:rPr lang="en-US" dirty="0"/>
              <a:t>Maintain NSR after conversion from a-fib or flutter.</a:t>
            </a:r>
          </a:p>
          <a:p>
            <a:r>
              <a:rPr lang="en-US" dirty="0"/>
              <a:t>When ventricular rate is so fast that decreased COP</a:t>
            </a:r>
          </a:p>
          <a:p>
            <a:r>
              <a:rPr lang="en-US" dirty="0"/>
              <a:t>leads to </a:t>
            </a:r>
            <a:r>
              <a:rPr lang="en-US" dirty="0" err="1"/>
              <a:t>sx</a:t>
            </a:r>
            <a:r>
              <a:rPr lang="en-US" dirty="0"/>
              <a:t> of decreased systemic, cerebral and</a:t>
            </a:r>
          </a:p>
          <a:p>
            <a:r>
              <a:rPr lang="en-US" dirty="0"/>
              <a:t>coronary circulation.</a:t>
            </a:r>
          </a:p>
          <a:p>
            <a:r>
              <a:rPr lang="en-US" dirty="0"/>
              <a:t>To terminate dangerous </a:t>
            </a:r>
            <a:r>
              <a:rPr lang="en-US" dirty="0" err="1"/>
              <a:t>dysrhythmias</a:t>
            </a:r>
            <a:r>
              <a:rPr lang="en-US" dirty="0"/>
              <a:t> that may be</a:t>
            </a:r>
          </a:p>
          <a:p>
            <a:r>
              <a:rPr lang="en-US" dirty="0"/>
              <a:t>fatal such as ventricular tachycardia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1143000"/>
            <a:ext cx="5181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Class I </a:t>
            </a:r>
            <a:r>
              <a:rPr lang="en-US" sz="2400" dirty="0" err="1"/>
              <a:t>Antidysrhythmias</a:t>
            </a:r>
            <a:endParaRPr lang="en-US" sz="2400" dirty="0"/>
          </a:p>
          <a:p>
            <a:r>
              <a:rPr lang="en-US" sz="2400" dirty="0"/>
              <a:t>􀂄 Examples: </a:t>
            </a:r>
            <a:r>
              <a:rPr lang="en-US" sz="2400" b="1" dirty="0"/>
              <a:t>Class 1a</a:t>
            </a:r>
          </a:p>
          <a:p>
            <a:r>
              <a:rPr lang="en-US" sz="2400" dirty="0" err="1"/>
              <a:t>Quinaglute</a:t>
            </a:r>
            <a:r>
              <a:rPr lang="en-US" sz="2400" dirty="0"/>
              <a:t> (</a:t>
            </a:r>
            <a:r>
              <a:rPr lang="en-US" sz="2400" dirty="0" err="1"/>
              <a:t>quinidine</a:t>
            </a:r>
            <a:r>
              <a:rPr lang="en-US" sz="2400" dirty="0"/>
              <a:t>) prototype for class 1a</a:t>
            </a:r>
          </a:p>
          <a:p>
            <a:r>
              <a:rPr lang="en-US" sz="2400" dirty="0" err="1"/>
              <a:t>Norpace</a:t>
            </a:r>
            <a:r>
              <a:rPr lang="en-US" sz="2400" dirty="0"/>
              <a:t> (</a:t>
            </a:r>
            <a:r>
              <a:rPr lang="en-US" sz="2400" dirty="0" err="1"/>
              <a:t>disopyramide</a:t>
            </a:r>
            <a:r>
              <a:rPr lang="en-US" sz="2400" dirty="0"/>
              <a:t>)</a:t>
            </a:r>
          </a:p>
          <a:p>
            <a:r>
              <a:rPr lang="en-US" sz="2400" dirty="0" err="1"/>
              <a:t>Pronestyl</a:t>
            </a:r>
            <a:r>
              <a:rPr lang="en-US" sz="2400" dirty="0"/>
              <a:t> (</a:t>
            </a:r>
            <a:r>
              <a:rPr lang="en-US" sz="2400" dirty="0" err="1"/>
              <a:t>procainamide</a:t>
            </a:r>
            <a:r>
              <a:rPr lang="en-US" sz="2400" dirty="0"/>
              <a:t>)</a:t>
            </a:r>
          </a:p>
          <a:p>
            <a:r>
              <a:rPr lang="en-US" sz="2400" dirty="0"/>
              <a:t>􀂉 Uses: symptomatic PVCS, SVT, V </a:t>
            </a:r>
            <a:r>
              <a:rPr lang="en-US" sz="2400" dirty="0" err="1"/>
              <a:t>tach</a:t>
            </a:r>
            <a:r>
              <a:rPr lang="en-US" sz="2400" dirty="0"/>
              <a:t>, prevent </a:t>
            </a:r>
            <a:r>
              <a:rPr lang="en-US" sz="2400" dirty="0" err="1"/>
              <a:t>vfib</a:t>
            </a:r>
            <a:r>
              <a:rPr lang="en-US" sz="2400" dirty="0"/>
              <a:t>.</a:t>
            </a:r>
          </a:p>
          <a:p>
            <a:r>
              <a:rPr lang="en-US" sz="2400" b="1" dirty="0"/>
              <a:t>Class 1b</a:t>
            </a:r>
          </a:p>
          <a:p>
            <a:r>
              <a:rPr lang="en-US" sz="2400" dirty="0" err="1"/>
              <a:t>Xylocaine</a:t>
            </a:r>
            <a:r>
              <a:rPr lang="en-US" sz="2400" dirty="0"/>
              <a:t> (</a:t>
            </a:r>
            <a:r>
              <a:rPr lang="en-US" sz="2400" dirty="0" err="1"/>
              <a:t>lidocaine</a:t>
            </a:r>
            <a:r>
              <a:rPr lang="en-US" sz="2400" dirty="0"/>
              <a:t>) prototype for class 1b</a:t>
            </a:r>
          </a:p>
          <a:p>
            <a:r>
              <a:rPr lang="en-US" sz="2400" dirty="0"/>
              <a:t>􀂉 Uses: symptomatic PVCs, V </a:t>
            </a:r>
            <a:r>
              <a:rPr lang="en-US" sz="2400" dirty="0" err="1"/>
              <a:t>tach</a:t>
            </a:r>
            <a:r>
              <a:rPr lang="en-US" sz="2400" dirty="0"/>
              <a:t>, prevent v-fib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"/>
            <a:ext cx="4572000" cy="6857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Quinaglute</a:t>
            </a:r>
            <a:r>
              <a:rPr lang="en-US" sz="2400" dirty="0"/>
              <a:t> (</a:t>
            </a:r>
            <a:r>
              <a:rPr lang="en-US" sz="2400" dirty="0" err="1"/>
              <a:t>quinidine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Adverse Effects: N,V,D, hearing loss,</a:t>
            </a:r>
          </a:p>
          <a:p>
            <a:r>
              <a:rPr lang="en-US" sz="2400" dirty="0"/>
              <a:t>tinnitus, visual disturbances.</a:t>
            </a:r>
          </a:p>
          <a:p>
            <a:r>
              <a:rPr lang="en-US" sz="2400" dirty="0" smtClean="0"/>
              <a:t>Nursing </a:t>
            </a:r>
            <a:r>
              <a:rPr lang="en-US" sz="2400" dirty="0"/>
              <a:t>Measures: Inform all HCPs that</a:t>
            </a:r>
          </a:p>
          <a:p>
            <a:r>
              <a:rPr lang="en-US" sz="2400" dirty="0"/>
              <a:t>patient is taking the drug. Report adverse</a:t>
            </a:r>
          </a:p>
          <a:p>
            <a:r>
              <a:rPr lang="en-US" sz="2400" dirty="0"/>
              <a:t>effects and feeling faint (V-</a:t>
            </a:r>
            <a:r>
              <a:rPr lang="en-US" sz="2400" dirty="0" err="1"/>
              <a:t>tach</a:t>
            </a:r>
            <a:r>
              <a:rPr lang="en-US" sz="2400" dirty="0"/>
              <a:t> or fib). Best</a:t>
            </a:r>
          </a:p>
          <a:p>
            <a:r>
              <a:rPr lang="en-US" sz="2400" dirty="0"/>
              <a:t>to take on empty stomach with glass of water,</a:t>
            </a:r>
          </a:p>
          <a:p>
            <a:r>
              <a:rPr lang="en-US" sz="2400" dirty="0"/>
              <a:t>but may take with food if GI </a:t>
            </a:r>
            <a:r>
              <a:rPr lang="en-US" sz="2400" dirty="0" err="1"/>
              <a:t>sx</a:t>
            </a:r>
            <a:r>
              <a:rPr lang="en-US" sz="2400" dirty="0"/>
              <a:t>. Avoid</a:t>
            </a:r>
          </a:p>
          <a:p>
            <a:r>
              <a:rPr lang="en-US" sz="2400" dirty="0"/>
              <a:t>excessive citrus juices because they change</a:t>
            </a:r>
          </a:p>
          <a:p>
            <a:r>
              <a:rPr lang="en-US" sz="2400" dirty="0"/>
              <a:t>urine pH and decrease excretion of </a:t>
            </a:r>
            <a:r>
              <a:rPr lang="en-US" sz="2400" dirty="0" err="1"/>
              <a:t>quinidine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2400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Pronestyl</a:t>
            </a:r>
            <a:r>
              <a:rPr lang="en-US" sz="2400" dirty="0"/>
              <a:t> (</a:t>
            </a:r>
            <a:r>
              <a:rPr lang="en-US" sz="2400" dirty="0" err="1"/>
              <a:t>procainamide</a:t>
            </a:r>
            <a:r>
              <a:rPr lang="en-US" sz="2400" dirty="0"/>
              <a:t>)</a:t>
            </a:r>
          </a:p>
          <a:p>
            <a:r>
              <a:rPr lang="en-US" sz="2400" dirty="0"/>
              <a:t>􀂄 Similar to </a:t>
            </a:r>
            <a:r>
              <a:rPr lang="en-US" sz="2400" dirty="0" err="1"/>
              <a:t>quinidine</a:t>
            </a:r>
            <a:endParaRPr lang="en-US" sz="2400" dirty="0"/>
          </a:p>
          <a:p>
            <a:r>
              <a:rPr lang="en-US" sz="2400" dirty="0"/>
              <a:t>􀂄 Adverse effects: Anorexia, N, hypotension</a:t>
            </a:r>
          </a:p>
          <a:p>
            <a:r>
              <a:rPr lang="nb-NO" sz="2400" dirty="0"/>
              <a:t>(IV), SLE like syndrome, V fib.</a:t>
            </a:r>
          </a:p>
          <a:p>
            <a:r>
              <a:rPr lang="en-US" sz="2400" dirty="0"/>
              <a:t>􀂄 Contraindications: Allergy to procaine, 2nd or</a:t>
            </a:r>
          </a:p>
          <a:p>
            <a:r>
              <a:rPr lang="en-US" sz="2400" dirty="0"/>
              <a:t>3rd degree heart block, liver or renal disease.</a:t>
            </a:r>
          </a:p>
          <a:p>
            <a:r>
              <a:rPr lang="en-US" sz="2400" dirty="0"/>
              <a:t>􀂄 Nursing Measures: Give with food, avoid</a:t>
            </a:r>
          </a:p>
          <a:p>
            <a:r>
              <a:rPr lang="en-US" sz="2400" dirty="0"/>
              <a:t>hazardous activities until effects are known,</a:t>
            </a:r>
          </a:p>
          <a:p>
            <a:r>
              <a:rPr lang="en-US" sz="2400" dirty="0"/>
              <a:t>avoid OTC drugs.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/>
              <a:t>Norpace</a:t>
            </a:r>
            <a:r>
              <a:rPr lang="en-US" sz="2000" dirty="0"/>
              <a:t> (</a:t>
            </a:r>
            <a:r>
              <a:rPr lang="en-US" sz="2000" dirty="0" err="1"/>
              <a:t>disopyramide</a:t>
            </a:r>
            <a:r>
              <a:rPr lang="en-US" sz="2000" dirty="0"/>
              <a:t>)</a:t>
            </a:r>
          </a:p>
          <a:p>
            <a:r>
              <a:rPr lang="en-US" sz="2000" dirty="0"/>
              <a:t>􀂄 Similar to </a:t>
            </a:r>
            <a:r>
              <a:rPr lang="en-US" sz="2000" dirty="0" err="1"/>
              <a:t>quinidine</a:t>
            </a:r>
            <a:endParaRPr lang="en-US" sz="2000" dirty="0"/>
          </a:p>
          <a:p>
            <a:r>
              <a:rPr lang="en-US" sz="2000" dirty="0"/>
              <a:t>􀂄 Adverse Effects: Dizziness, fatigue, HA,</a:t>
            </a:r>
          </a:p>
          <a:p>
            <a:r>
              <a:rPr lang="en-US" sz="2000" dirty="0"/>
              <a:t>blurred vision, dry mouth, CHF, arrhythmias,</a:t>
            </a:r>
          </a:p>
          <a:p>
            <a:r>
              <a:rPr lang="en-US" sz="2000" dirty="0"/>
              <a:t>hypotension, constipation, N, urinary</a:t>
            </a:r>
          </a:p>
          <a:p>
            <a:r>
              <a:rPr lang="en-US" sz="2000" dirty="0"/>
              <a:t>retention, hypoglycemia.</a:t>
            </a:r>
          </a:p>
          <a:p>
            <a:r>
              <a:rPr lang="en-US" sz="2000" dirty="0"/>
              <a:t>􀂄 Contraindications: </a:t>
            </a:r>
            <a:r>
              <a:rPr lang="en-US" sz="2000" dirty="0" err="1"/>
              <a:t>Cardiogenic</a:t>
            </a:r>
            <a:r>
              <a:rPr lang="en-US" sz="2000" dirty="0"/>
              <a:t> shock, 2nd and</a:t>
            </a:r>
          </a:p>
          <a:p>
            <a:r>
              <a:rPr lang="sv-SE" sz="2000" dirty="0"/>
              <a:t>3rd degree blocks, sick sinus syndrome w/o</a:t>
            </a:r>
          </a:p>
          <a:p>
            <a:r>
              <a:rPr lang="en-US" sz="2000" dirty="0"/>
              <a:t>pacemaker.</a:t>
            </a:r>
          </a:p>
          <a:p>
            <a:r>
              <a:rPr lang="en-US" sz="2000" dirty="0"/>
              <a:t>􀂄 Interactions: Many - </a:t>
            </a:r>
            <a:r>
              <a:rPr lang="en-US" sz="2000" dirty="0" err="1"/>
              <a:t>cimetidine</a:t>
            </a:r>
            <a:r>
              <a:rPr lang="en-US" sz="2000" dirty="0"/>
              <a:t>, </a:t>
            </a:r>
            <a:r>
              <a:rPr lang="en-US" sz="2000" dirty="0" err="1"/>
              <a:t>warfarin</a:t>
            </a:r>
            <a:r>
              <a:rPr lang="en-US" sz="2000" dirty="0"/>
              <a:t>,</a:t>
            </a:r>
          </a:p>
          <a:p>
            <a:r>
              <a:rPr lang="en-US" sz="2000" dirty="0"/>
              <a:t>erythromycin, </a:t>
            </a:r>
            <a:r>
              <a:rPr lang="en-US" sz="2000" dirty="0" err="1"/>
              <a:t>dilantin</a:t>
            </a:r>
            <a:r>
              <a:rPr lang="en-US" sz="2000" dirty="0"/>
              <a:t>, etc.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Xylocaine</a:t>
            </a:r>
            <a:r>
              <a:rPr lang="en-US" dirty="0"/>
              <a:t> (</a:t>
            </a:r>
            <a:r>
              <a:rPr lang="en-US" dirty="0" err="1"/>
              <a:t>lidocaine</a:t>
            </a:r>
            <a:r>
              <a:rPr lang="en-US" dirty="0"/>
              <a:t>)</a:t>
            </a:r>
          </a:p>
          <a:p>
            <a:r>
              <a:rPr lang="en-US" dirty="0"/>
              <a:t>􀂄 Local anesthetic, drug of choice for treating</a:t>
            </a:r>
          </a:p>
          <a:p>
            <a:r>
              <a:rPr lang="en-US" dirty="0"/>
              <a:t>serious ventricular arrhythmias. Decreases</a:t>
            </a:r>
          </a:p>
          <a:p>
            <a:r>
              <a:rPr lang="en-US" dirty="0"/>
              <a:t>myocardial irritability in the ventricles, but has</a:t>
            </a:r>
          </a:p>
          <a:p>
            <a:r>
              <a:rPr lang="en-US" dirty="0"/>
              <a:t>little or no effect on the </a:t>
            </a:r>
            <a:r>
              <a:rPr lang="en-US" dirty="0" err="1"/>
              <a:t>artria</a:t>
            </a:r>
            <a:r>
              <a:rPr lang="en-US" dirty="0"/>
              <a:t>.</a:t>
            </a:r>
          </a:p>
          <a:p>
            <a:r>
              <a:rPr lang="en-US" dirty="0"/>
              <a:t>􀂄 Differs from </a:t>
            </a:r>
            <a:r>
              <a:rPr lang="en-US" dirty="0" err="1"/>
              <a:t>quinidine</a:t>
            </a:r>
            <a:r>
              <a:rPr lang="en-US" dirty="0"/>
              <a:t> in that: Always given</a:t>
            </a:r>
          </a:p>
          <a:p>
            <a:r>
              <a:rPr lang="en-US" dirty="0"/>
              <a:t>IV, no decrease in AV conduction or cardiac</a:t>
            </a:r>
          </a:p>
          <a:p>
            <a:r>
              <a:rPr lang="en-US" dirty="0"/>
              <a:t>contractility in therapeutic doses, rapid onset,</a:t>
            </a:r>
          </a:p>
          <a:p>
            <a:r>
              <a:rPr lang="en-US" dirty="0"/>
              <a:t>1to2 minutes, and short duration, 20 min, of</a:t>
            </a:r>
          </a:p>
          <a:p>
            <a:r>
              <a:rPr lang="en-US" dirty="0"/>
              <a:t>action, it is less likely to cause heart blocks,</a:t>
            </a:r>
          </a:p>
          <a:p>
            <a:r>
              <a:rPr lang="en-US" dirty="0" err="1"/>
              <a:t>asystole</a:t>
            </a:r>
            <a:r>
              <a:rPr lang="en-US" dirty="0"/>
              <a:t>, heart failure or V arrhythmias.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0"/>
            <a:ext cx="457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/>
              <a:t>Lidocaine</a:t>
            </a:r>
            <a:endParaRPr lang="en-US" sz="2800" dirty="0"/>
          </a:p>
          <a:p>
            <a:r>
              <a:rPr lang="en-US" sz="2800" dirty="0"/>
              <a:t>􀂄 Adverse Effects: Drowsiness, tinnitus,</a:t>
            </a:r>
          </a:p>
          <a:p>
            <a:r>
              <a:rPr lang="en-US" sz="2800" dirty="0"/>
              <a:t>blurred or double vision, anaphylaxis,</a:t>
            </a:r>
          </a:p>
          <a:p>
            <a:r>
              <a:rPr lang="en-US" sz="2800" dirty="0"/>
              <a:t>seizures.</a:t>
            </a:r>
          </a:p>
          <a:p>
            <a:r>
              <a:rPr lang="en-US" sz="2800" dirty="0"/>
              <a:t>􀂄 Contraindications: Allergy to local</a:t>
            </a:r>
          </a:p>
          <a:p>
            <a:r>
              <a:rPr lang="en-US" sz="2800" dirty="0"/>
              <a:t>anesthetics, heart blocks.</a:t>
            </a:r>
          </a:p>
          <a:p>
            <a:r>
              <a:rPr lang="en-US" sz="2800" dirty="0"/>
              <a:t>􀂄 Nursing Measures: Ensure correct</a:t>
            </a:r>
          </a:p>
          <a:p>
            <a:r>
              <a:rPr lang="en-US" sz="2800" dirty="0"/>
              <a:t>preparation and dose prior to administration.</a:t>
            </a:r>
          </a:p>
          <a:p>
            <a:r>
              <a:rPr lang="en-US" sz="2800" dirty="0"/>
              <a:t>Monitor EKG.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609600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Anticoagulants</a:t>
            </a:r>
          </a:p>
          <a:p>
            <a:r>
              <a:rPr lang="en-US" sz="2000" dirty="0"/>
              <a:t>􀂄 Anticoagulants prevent formation of new clots</a:t>
            </a:r>
          </a:p>
          <a:p>
            <a:r>
              <a:rPr lang="en-US" sz="2000" dirty="0"/>
              <a:t>and the extension of existing clots. They do</a:t>
            </a:r>
          </a:p>
          <a:p>
            <a:r>
              <a:rPr lang="en-US" sz="2000" dirty="0"/>
              <a:t>not dissolve clots, improve blood flow to</a:t>
            </a:r>
          </a:p>
          <a:p>
            <a:r>
              <a:rPr lang="en-US" sz="2000" dirty="0"/>
              <a:t>tissues, or prevent damage from ischemia to</a:t>
            </a:r>
          </a:p>
          <a:p>
            <a:r>
              <a:rPr lang="en-US" sz="2000" dirty="0"/>
              <a:t>tissues beyond the clot.</a:t>
            </a:r>
          </a:p>
          <a:p>
            <a:r>
              <a:rPr lang="en-US" sz="2000" dirty="0"/>
              <a:t>􀂄 Uses: Prevention or management of</a:t>
            </a:r>
          </a:p>
          <a:p>
            <a:r>
              <a:rPr lang="en-US" sz="2000" dirty="0" err="1"/>
              <a:t>thrombophlebitis</a:t>
            </a:r>
            <a:r>
              <a:rPr lang="en-US" sz="2000" dirty="0"/>
              <a:t>, DVT, or pulmonary</a:t>
            </a:r>
          </a:p>
          <a:p>
            <a:r>
              <a:rPr lang="en-US" sz="2000" dirty="0"/>
              <a:t>embolism.</a:t>
            </a:r>
          </a:p>
          <a:p>
            <a:r>
              <a:rPr lang="en-US" sz="2000" dirty="0"/>
              <a:t>􀂄 Adverse Effects: Bleeding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228600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Heparin</a:t>
            </a:r>
          </a:p>
          <a:p>
            <a:r>
              <a:rPr lang="en-US" sz="2000" dirty="0"/>
              <a:t>􀂄 Uses: Prevention and management of</a:t>
            </a:r>
          </a:p>
          <a:p>
            <a:r>
              <a:rPr lang="en-US" sz="2000" dirty="0" err="1"/>
              <a:t>thromboembolic</a:t>
            </a:r>
            <a:r>
              <a:rPr lang="en-US" sz="2000" dirty="0"/>
              <a:t> disorders, DVT, PE, and </a:t>
            </a:r>
            <a:r>
              <a:rPr lang="en-US" sz="2000" dirty="0" err="1"/>
              <a:t>Afib</a:t>
            </a:r>
            <a:endParaRPr lang="en-US" sz="2000" dirty="0"/>
          </a:p>
          <a:p>
            <a:r>
              <a:rPr lang="en-US" sz="2000" dirty="0"/>
              <a:t>with </a:t>
            </a:r>
            <a:r>
              <a:rPr lang="en-US" sz="2000" dirty="0" err="1"/>
              <a:t>embolization</a:t>
            </a:r>
            <a:r>
              <a:rPr lang="en-US" sz="2000" dirty="0"/>
              <a:t>.</a:t>
            </a:r>
          </a:p>
          <a:p>
            <a:r>
              <a:rPr lang="en-US" sz="2000" dirty="0"/>
              <a:t>􀂄 MOA: Prevents the ultimate formation of</a:t>
            </a:r>
          </a:p>
          <a:p>
            <a:r>
              <a:rPr lang="en-US" sz="2000" dirty="0"/>
              <a:t>fibrin in stage III of the clotting mechanism.</a:t>
            </a:r>
          </a:p>
          <a:p>
            <a:r>
              <a:rPr lang="en-US" sz="2000" dirty="0"/>
              <a:t>Antagonizes thrombin and prevents</a:t>
            </a:r>
          </a:p>
          <a:p>
            <a:r>
              <a:rPr lang="en-US" sz="2000" dirty="0"/>
              <a:t>conversion of fibrinogen to fibrin.</a:t>
            </a:r>
          </a:p>
          <a:p>
            <a:r>
              <a:rPr lang="en-US" sz="2000" dirty="0"/>
              <a:t>􀂄 Adverse Effects: Bleeding – </a:t>
            </a:r>
            <a:r>
              <a:rPr lang="en-US" sz="2000" dirty="0" err="1"/>
              <a:t>hematuria</a:t>
            </a:r>
            <a:r>
              <a:rPr lang="en-US" sz="2000" dirty="0"/>
              <a:t>, nose</a:t>
            </a:r>
          </a:p>
          <a:p>
            <a:r>
              <a:rPr lang="en-US" sz="2000" dirty="0"/>
              <a:t>bleeds, rash, alopecia, thrombocytopenia</a:t>
            </a:r>
          </a:p>
          <a:p>
            <a:r>
              <a:rPr lang="en-US" sz="2000" dirty="0"/>
              <a:t>(decreased platelets, can be very severe).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990600"/>
            <a:ext cx="541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Cardiac Glycosides</a:t>
            </a:r>
          </a:p>
          <a:p>
            <a:r>
              <a:rPr lang="en-US" sz="2400" dirty="0"/>
              <a:t>􀂄 Digitalis is derived from the foxglove plant</a:t>
            </a:r>
          </a:p>
          <a:p>
            <a:r>
              <a:rPr lang="en-US" sz="2400" dirty="0"/>
              <a:t>and has been used for over 400 years to treat</a:t>
            </a:r>
          </a:p>
          <a:p>
            <a:r>
              <a:rPr lang="en-US" sz="2400" dirty="0"/>
              <a:t>symptoms of heart failure.</a:t>
            </a:r>
          </a:p>
          <a:p>
            <a:r>
              <a:rPr lang="en-US" sz="2400" dirty="0"/>
              <a:t>􀂄 </a:t>
            </a:r>
            <a:r>
              <a:rPr lang="en-US" sz="2400" dirty="0" err="1"/>
              <a:t>Lanoxin</a:t>
            </a:r>
            <a:r>
              <a:rPr lang="en-US" sz="2400" dirty="0"/>
              <a:t> (</a:t>
            </a:r>
            <a:r>
              <a:rPr lang="en-US" sz="2400" dirty="0" err="1"/>
              <a:t>digoxin</a:t>
            </a:r>
            <a:r>
              <a:rPr lang="en-US" sz="2400" dirty="0"/>
              <a:t>) – most often used form.</a:t>
            </a:r>
          </a:p>
          <a:p>
            <a:r>
              <a:rPr lang="en-US" sz="2400" dirty="0"/>
              <a:t>Can be given PO or IV.</a:t>
            </a:r>
          </a:p>
          <a:p>
            <a:r>
              <a:rPr lang="en-US" sz="2400" dirty="0"/>
              <a:t>􀂄 MOA: Positive </a:t>
            </a:r>
            <a:r>
              <a:rPr lang="en-US" sz="2400" dirty="0" err="1"/>
              <a:t>inotrophic</a:t>
            </a:r>
            <a:r>
              <a:rPr lang="en-US" sz="2400" dirty="0"/>
              <a:t> action – increases</a:t>
            </a:r>
          </a:p>
          <a:p>
            <a:r>
              <a:rPr lang="en-US" sz="2400" dirty="0"/>
              <a:t>strength of myocardial contraction causing</a:t>
            </a:r>
          </a:p>
          <a:p>
            <a:r>
              <a:rPr lang="en-US" sz="2400" dirty="0"/>
              <a:t>increase in COP and decrease in O2</a:t>
            </a:r>
          </a:p>
          <a:p>
            <a:r>
              <a:rPr lang="en-US" sz="2400" dirty="0"/>
              <a:t>demand.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Heparin</a:t>
            </a:r>
          </a:p>
          <a:p>
            <a:r>
              <a:rPr lang="en-US" sz="2000" dirty="0"/>
              <a:t>􀂄 Contraindications: Bleeding disorders, recent</a:t>
            </a:r>
          </a:p>
          <a:p>
            <a:r>
              <a:rPr lang="en-US" sz="2000" dirty="0"/>
              <a:t>surgery, renal or liver disease. Pregnancy</a:t>
            </a:r>
          </a:p>
          <a:p>
            <a:r>
              <a:rPr lang="en-US" sz="2000" dirty="0"/>
              <a:t>cat. C. Does not cross placenta.</a:t>
            </a:r>
          </a:p>
          <a:p>
            <a:r>
              <a:rPr lang="en-US" sz="2000" dirty="0"/>
              <a:t>􀂄 Given subcutaneously or IV.</a:t>
            </a:r>
          </a:p>
          <a:p>
            <a:r>
              <a:rPr lang="en-US" sz="2000" dirty="0"/>
              <a:t>􀂄 PTT (partial </a:t>
            </a:r>
            <a:r>
              <a:rPr lang="en-US" sz="2000" dirty="0" err="1"/>
              <a:t>thromboplastin</a:t>
            </a:r>
            <a:r>
              <a:rPr lang="en-US" sz="2000" dirty="0"/>
              <a:t> time) and INR</a:t>
            </a:r>
          </a:p>
          <a:p>
            <a:r>
              <a:rPr lang="en-US" sz="2000" dirty="0"/>
              <a:t>(international normalized ratio) are labs used</a:t>
            </a:r>
          </a:p>
          <a:p>
            <a:r>
              <a:rPr lang="en-US" sz="2000" dirty="0"/>
              <a:t>to evaluate therapeutic effect. Dose is</a:t>
            </a:r>
          </a:p>
          <a:p>
            <a:r>
              <a:rPr lang="en-US" sz="2000" dirty="0"/>
              <a:t>adjusted based on these tests.</a:t>
            </a:r>
          </a:p>
          <a:p>
            <a:r>
              <a:rPr lang="en-US" sz="2000" dirty="0"/>
              <a:t>􀂄 Antagonist/Antidote: </a:t>
            </a:r>
            <a:r>
              <a:rPr lang="en-US" sz="2000" dirty="0" err="1"/>
              <a:t>Protamine</a:t>
            </a:r>
            <a:r>
              <a:rPr lang="en-US" sz="2000" dirty="0"/>
              <a:t> sulfate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Heparin</a:t>
            </a:r>
          </a:p>
          <a:p>
            <a:r>
              <a:rPr lang="en-US" dirty="0"/>
              <a:t>􀂄 Nursing Measures:</a:t>
            </a:r>
          </a:p>
          <a:p>
            <a:r>
              <a:rPr lang="en-US" dirty="0"/>
              <a:t>Teach to wear or carry ID and notify all HCPs that he</a:t>
            </a:r>
          </a:p>
          <a:p>
            <a:r>
              <a:rPr lang="en-US" dirty="0"/>
              <a:t>is taking drug. Smoking and alcohol may alter</a:t>
            </a:r>
          </a:p>
          <a:p>
            <a:r>
              <a:rPr lang="en-US" dirty="0"/>
              <a:t>response to drug. Avoid ASA, NSAIDS, &amp; OTC drugs</a:t>
            </a:r>
          </a:p>
          <a:p>
            <a:r>
              <a:rPr lang="en-US" dirty="0"/>
              <a:t>w/o consulting HCP.</a:t>
            </a:r>
          </a:p>
          <a:p>
            <a:r>
              <a:rPr lang="en-US" dirty="0"/>
              <a:t>May increase menstrual flow. Alopecia is reversible.</a:t>
            </a:r>
          </a:p>
          <a:p>
            <a:r>
              <a:rPr lang="en-US" dirty="0"/>
              <a:t>Should be able to carry out normal activities such as</a:t>
            </a:r>
          </a:p>
          <a:p>
            <a:r>
              <a:rPr lang="en-US" dirty="0"/>
              <a:t>shaving because it does not affect bleeding time</a:t>
            </a:r>
          </a:p>
          <a:p>
            <a:r>
              <a:rPr lang="en-US" dirty="0"/>
              <a:t>when platelets are normal.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Coumadin (</a:t>
            </a:r>
            <a:r>
              <a:rPr lang="en-US" dirty="0" err="1"/>
              <a:t>warfarin</a:t>
            </a:r>
            <a:r>
              <a:rPr lang="en-US" dirty="0"/>
              <a:t>)</a:t>
            </a:r>
          </a:p>
          <a:p>
            <a:r>
              <a:rPr lang="en-US" dirty="0"/>
              <a:t>􀂄 Uses: DVT, PE, A-fib, prosthetic valves</a:t>
            </a:r>
          </a:p>
          <a:p>
            <a:r>
              <a:rPr lang="en-US" dirty="0"/>
              <a:t>prophylaxis.</a:t>
            </a:r>
          </a:p>
          <a:p>
            <a:r>
              <a:rPr lang="en-US" dirty="0"/>
              <a:t>􀂄 MOA: Indirectly interferes with the hepatic</a:t>
            </a:r>
          </a:p>
          <a:p>
            <a:r>
              <a:rPr lang="en-US" dirty="0"/>
              <a:t>synthesis of Vitamin K-dependent coagulation</a:t>
            </a:r>
          </a:p>
          <a:p>
            <a:r>
              <a:rPr lang="en-US" dirty="0"/>
              <a:t>factors (II, VII, IX, X).</a:t>
            </a:r>
          </a:p>
          <a:p>
            <a:r>
              <a:rPr lang="en-US" dirty="0"/>
              <a:t>􀂄 Adverse Effects: Bleeding, purple toe</a:t>
            </a:r>
          </a:p>
          <a:p>
            <a:r>
              <a:rPr lang="en-US" dirty="0"/>
              <a:t>syndrome (</a:t>
            </a:r>
            <a:r>
              <a:rPr lang="en-US" dirty="0" err="1"/>
              <a:t>microemboli</a:t>
            </a:r>
            <a:r>
              <a:rPr lang="en-US" dirty="0"/>
              <a:t> to toes).</a:t>
            </a:r>
          </a:p>
          <a:p>
            <a:r>
              <a:rPr lang="en-US" dirty="0"/>
              <a:t>􀂄 Contraindications: Pregnancy Cat. D (never</a:t>
            </a:r>
          </a:p>
          <a:p>
            <a:r>
              <a:rPr lang="en-US" dirty="0"/>
              <a:t>use in first trimester), liver disease.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Coumadin</a:t>
            </a:r>
          </a:p>
          <a:p>
            <a:r>
              <a:rPr lang="en-US" dirty="0"/>
              <a:t>􀂄 Nursing Measures: PT (</a:t>
            </a:r>
            <a:r>
              <a:rPr lang="en-US" dirty="0" err="1"/>
              <a:t>prothrombin</a:t>
            </a:r>
            <a:r>
              <a:rPr lang="en-US" dirty="0"/>
              <a:t> time)</a:t>
            </a:r>
          </a:p>
          <a:p>
            <a:r>
              <a:rPr lang="en-US" dirty="0"/>
              <a:t>and INR are labs used to determine</a:t>
            </a:r>
          </a:p>
          <a:p>
            <a:r>
              <a:rPr lang="en-US" dirty="0"/>
              <a:t>therapeutic effects. Avoid IM injections while</a:t>
            </a:r>
          </a:p>
          <a:p>
            <a:r>
              <a:rPr lang="en-US" dirty="0"/>
              <a:t>on Coumadin.</a:t>
            </a:r>
          </a:p>
          <a:p>
            <a:r>
              <a:rPr lang="en-US" dirty="0"/>
              <a:t>􀂄 Teach patient regarding: Purpose, dose and</a:t>
            </a:r>
          </a:p>
          <a:p>
            <a:r>
              <a:rPr lang="en-US" dirty="0"/>
              <a:t>S/S of adverse effects. Avoid all alcohol and</a:t>
            </a:r>
          </a:p>
          <a:p>
            <a:r>
              <a:rPr lang="en-US" dirty="0"/>
              <a:t>excessive intake of foods high in </a:t>
            </a:r>
            <a:r>
              <a:rPr lang="en-US" dirty="0" err="1"/>
              <a:t>Vit</a:t>
            </a:r>
            <a:r>
              <a:rPr lang="en-US" dirty="0"/>
              <a:t>. K.</a:t>
            </a:r>
          </a:p>
          <a:p>
            <a:r>
              <a:rPr lang="en-US" dirty="0"/>
              <a:t>􀂄 Carry ID &amp; notify all HCPs he is taking drug.</a:t>
            </a:r>
          </a:p>
          <a:p>
            <a:r>
              <a:rPr lang="en-US" dirty="0"/>
              <a:t>􀂄 Antidote: Vitamin K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Lovenox</a:t>
            </a:r>
            <a:r>
              <a:rPr lang="en-US" dirty="0"/>
              <a:t> (</a:t>
            </a:r>
            <a:r>
              <a:rPr lang="en-US" dirty="0" err="1"/>
              <a:t>enoxaparin</a:t>
            </a:r>
            <a:r>
              <a:rPr lang="en-US" dirty="0"/>
              <a:t>)</a:t>
            </a:r>
          </a:p>
          <a:p>
            <a:r>
              <a:rPr lang="en-US" dirty="0"/>
              <a:t>􀂄 Low molecular weigh heparin.</a:t>
            </a:r>
          </a:p>
          <a:p>
            <a:r>
              <a:rPr lang="en-US" dirty="0"/>
              <a:t>􀂄 Uses: Prevention and management of DVT</a:t>
            </a:r>
          </a:p>
          <a:p>
            <a:r>
              <a:rPr lang="en-US" dirty="0"/>
              <a:t>and PE. Management of unstable angina, to</a:t>
            </a:r>
          </a:p>
          <a:p>
            <a:r>
              <a:rPr lang="en-US" dirty="0"/>
              <a:t>prevent MI.</a:t>
            </a:r>
          </a:p>
          <a:p>
            <a:r>
              <a:rPr lang="en-US" dirty="0"/>
              <a:t>􀂄 Adverse Effects: Less thrombocytopenia than</a:t>
            </a:r>
          </a:p>
          <a:p>
            <a:r>
              <a:rPr lang="en-US" dirty="0"/>
              <a:t>standard heparin. Can be used for outpatient</a:t>
            </a:r>
          </a:p>
          <a:p>
            <a:r>
              <a:rPr lang="en-US" dirty="0"/>
              <a:t>therapy because they do not require close</a:t>
            </a:r>
          </a:p>
          <a:p>
            <a:r>
              <a:rPr lang="en-US" dirty="0"/>
              <a:t>monitoring of labs.</a:t>
            </a:r>
          </a:p>
          <a:p>
            <a:r>
              <a:rPr lang="en-US" dirty="0"/>
              <a:t>􀂄 Platelet counts should be monitored.</a:t>
            </a:r>
          </a:p>
          <a:p>
            <a:r>
              <a:rPr lang="en-US" dirty="0"/>
              <a:t>􀂄 Antidote: </a:t>
            </a:r>
            <a:r>
              <a:rPr lang="en-US" dirty="0" err="1"/>
              <a:t>Protamine</a:t>
            </a:r>
            <a:r>
              <a:rPr lang="en-US" dirty="0"/>
              <a:t> sulfate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Antiplatelet</a:t>
            </a:r>
            <a:r>
              <a:rPr lang="en-US" dirty="0"/>
              <a:t> Drugs</a:t>
            </a:r>
          </a:p>
          <a:p>
            <a:r>
              <a:rPr lang="en-US" dirty="0"/>
              <a:t>Aspirin</a:t>
            </a:r>
          </a:p>
          <a:p>
            <a:r>
              <a:rPr lang="en-US" dirty="0"/>
              <a:t>􀂄 </a:t>
            </a:r>
            <a:r>
              <a:rPr lang="en-US" dirty="0" err="1"/>
              <a:t>Antiplatelet</a:t>
            </a:r>
            <a:r>
              <a:rPr lang="en-US" dirty="0"/>
              <a:t> effect lasts for the life of the platelet, 7-10</a:t>
            </a:r>
          </a:p>
          <a:p>
            <a:r>
              <a:rPr lang="en-US" dirty="0"/>
              <a:t>days.</a:t>
            </a:r>
          </a:p>
          <a:p>
            <a:r>
              <a:rPr lang="en-US" dirty="0"/>
              <a:t>􀂄 Uses: Long term for prevention of MI or CVA and for</a:t>
            </a:r>
          </a:p>
          <a:p>
            <a:r>
              <a:rPr lang="en-US" dirty="0"/>
              <a:t>patients with prosthetic heart valves. Immediate</a:t>
            </a:r>
          </a:p>
          <a:p>
            <a:r>
              <a:rPr lang="en-US" dirty="0"/>
              <a:t>treatment for MI, TIA, or thrombotic CVA.</a:t>
            </a:r>
          </a:p>
          <a:p>
            <a:r>
              <a:rPr lang="en-US" dirty="0"/>
              <a:t>􀂄 Adverse Effects: Low with therapeutic doses.</a:t>
            </a:r>
          </a:p>
          <a:p>
            <a:r>
              <a:rPr lang="en-US" dirty="0"/>
              <a:t>Bleeding and hemorrhagic strokes.</a:t>
            </a:r>
          </a:p>
          <a:p>
            <a:r>
              <a:rPr lang="en-US" dirty="0"/>
              <a:t>􀂉 Nursing Measures: Teach to report GI irritation or</a:t>
            </a:r>
          </a:p>
          <a:p>
            <a:r>
              <a:rPr lang="en-US" dirty="0"/>
              <a:t>signs of bleeding.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Thrombolytic Drugs</a:t>
            </a:r>
          </a:p>
          <a:p>
            <a:r>
              <a:rPr lang="en-US" dirty="0"/>
              <a:t>􀂄 Uses: To dissolve thrombi in MI, CVA, and</a:t>
            </a:r>
          </a:p>
          <a:p>
            <a:r>
              <a:rPr lang="en-US" dirty="0" err="1"/>
              <a:t>ileofemoral</a:t>
            </a:r>
            <a:r>
              <a:rPr lang="en-US" dirty="0"/>
              <a:t> thrombosis and to dissolve clots in IV</a:t>
            </a:r>
          </a:p>
          <a:p>
            <a:r>
              <a:rPr lang="en-US" dirty="0"/>
              <a:t>catheters.</a:t>
            </a:r>
          </a:p>
          <a:p>
            <a:r>
              <a:rPr lang="en-US" dirty="0"/>
              <a:t>􀂄 MOA: Stimulate the conversion of </a:t>
            </a:r>
            <a:r>
              <a:rPr lang="en-US" dirty="0" err="1"/>
              <a:t>plasminogen</a:t>
            </a:r>
            <a:r>
              <a:rPr lang="en-US" dirty="0"/>
              <a:t> to</a:t>
            </a:r>
          </a:p>
          <a:p>
            <a:r>
              <a:rPr lang="en-US" dirty="0" err="1"/>
              <a:t>plasmin</a:t>
            </a:r>
            <a:r>
              <a:rPr lang="en-US" dirty="0"/>
              <a:t>, a </a:t>
            </a:r>
            <a:r>
              <a:rPr lang="en-US" dirty="0" err="1"/>
              <a:t>protelytic</a:t>
            </a:r>
            <a:r>
              <a:rPr lang="en-US" dirty="0"/>
              <a:t> enzyme that breaks down fibrin</a:t>
            </a:r>
          </a:p>
          <a:p>
            <a:r>
              <a:rPr lang="en-US" dirty="0"/>
              <a:t>which is the framework of a clot.</a:t>
            </a:r>
          </a:p>
          <a:p>
            <a:r>
              <a:rPr lang="en-US" dirty="0"/>
              <a:t>􀂄 Examples: </a:t>
            </a:r>
            <a:r>
              <a:rPr lang="en-US" dirty="0" err="1"/>
              <a:t>Urokinase</a:t>
            </a:r>
            <a:r>
              <a:rPr lang="en-US" dirty="0"/>
              <a:t> and streptokinase. </a:t>
            </a:r>
            <a:r>
              <a:rPr lang="en-US" dirty="0" err="1"/>
              <a:t>Urokinase</a:t>
            </a:r>
            <a:endParaRPr lang="en-US" dirty="0"/>
          </a:p>
          <a:p>
            <a:r>
              <a:rPr lang="en-US" dirty="0"/>
              <a:t>can be used for patients who are allergic to</a:t>
            </a:r>
          </a:p>
          <a:p>
            <a:r>
              <a:rPr lang="en-US" dirty="0"/>
              <a:t>streptokinase.</a:t>
            </a:r>
          </a:p>
          <a:p>
            <a:r>
              <a:rPr lang="en-US" dirty="0"/>
              <a:t>􀂄 Adverse Effects: Bleeding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7346"/>
            <a:ext cx="4572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Antianginal</a:t>
            </a:r>
            <a:r>
              <a:rPr lang="en-US" dirty="0"/>
              <a:t> Drugs</a:t>
            </a:r>
          </a:p>
          <a:p>
            <a:r>
              <a:rPr lang="en-US" dirty="0"/>
              <a:t>􀂄 Relieve angina pain by reduction in myocardial O2</a:t>
            </a:r>
          </a:p>
          <a:p>
            <a:r>
              <a:rPr lang="en-US" dirty="0"/>
              <a:t>demand and increasing blood supply to the</a:t>
            </a:r>
          </a:p>
          <a:p>
            <a:r>
              <a:rPr lang="en-US" dirty="0"/>
              <a:t>myocardium.</a:t>
            </a:r>
          </a:p>
          <a:p>
            <a:r>
              <a:rPr lang="en-US" dirty="0"/>
              <a:t>􀂄 Nitrates, beta blockers and calcium channel blockers</a:t>
            </a:r>
          </a:p>
          <a:p>
            <a:r>
              <a:rPr lang="en-US" dirty="0"/>
              <a:t>are used.</a:t>
            </a:r>
          </a:p>
          <a:p>
            <a:r>
              <a:rPr lang="en-US" dirty="0"/>
              <a:t>􀂄 Nitrates: Nitroglycerine (prototype), Nitro-bid, </a:t>
            </a:r>
            <a:r>
              <a:rPr lang="en-US" dirty="0" err="1"/>
              <a:t>Isordil</a:t>
            </a:r>
            <a:endParaRPr lang="en-US" dirty="0"/>
          </a:p>
          <a:p>
            <a:r>
              <a:rPr lang="en-US" dirty="0"/>
              <a:t>MOA: Reduce PVD (</a:t>
            </a:r>
            <a:r>
              <a:rPr lang="en-US" dirty="0" err="1"/>
              <a:t>afterload</a:t>
            </a:r>
            <a:r>
              <a:rPr lang="en-US" dirty="0"/>
              <a:t>) results in decreased</a:t>
            </a:r>
          </a:p>
          <a:p>
            <a:r>
              <a:rPr lang="en-US" dirty="0"/>
              <a:t>systolic BP which reduces workload of the heart.</a:t>
            </a:r>
          </a:p>
          <a:p>
            <a:r>
              <a:rPr lang="en-US" dirty="0"/>
              <a:t>Reduce venous pressure and venous return to the</a:t>
            </a:r>
          </a:p>
          <a:p>
            <a:r>
              <a:rPr lang="en-US" dirty="0"/>
              <a:t>heart which decreases volume and pressure in the</a:t>
            </a:r>
          </a:p>
          <a:p>
            <a:r>
              <a:rPr lang="en-US" dirty="0"/>
              <a:t>heart (preload) which reduces O2 demand. At higher</a:t>
            </a:r>
          </a:p>
          <a:p>
            <a:r>
              <a:rPr lang="en-US" dirty="0"/>
              <a:t>doses they dilate coronary arteries and increase</a:t>
            </a:r>
          </a:p>
          <a:p>
            <a:r>
              <a:rPr lang="en-US" dirty="0"/>
              <a:t>blood flow to the heart muscle.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Nitrates</a:t>
            </a:r>
          </a:p>
          <a:p>
            <a:r>
              <a:rPr lang="en-US" dirty="0"/>
              <a:t>􀂄 Routes: Has a short half-life of 1-5 min.</a:t>
            </a:r>
          </a:p>
          <a:p>
            <a:r>
              <a:rPr lang="en-US" dirty="0"/>
              <a:t>regardless of route. Sustained release oral or</a:t>
            </a:r>
          </a:p>
          <a:p>
            <a:r>
              <a:rPr lang="en-US" dirty="0" err="1"/>
              <a:t>transdermal</a:t>
            </a:r>
            <a:r>
              <a:rPr lang="en-US" dirty="0"/>
              <a:t> patch is used for prevention.</a:t>
            </a:r>
          </a:p>
          <a:p>
            <a:r>
              <a:rPr lang="en-US" dirty="0"/>
              <a:t>PO – act slowly, used for prevention.</a:t>
            </a:r>
          </a:p>
          <a:p>
            <a:r>
              <a:rPr lang="en-US" dirty="0"/>
              <a:t>Sublingual – acts within 1-3 min. and last for</a:t>
            </a:r>
          </a:p>
          <a:p>
            <a:r>
              <a:rPr lang="en-US" dirty="0"/>
              <a:t>30-60 min. Used for acute attacks and to</a:t>
            </a:r>
          </a:p>
          <a:p>
            <a:r>
              <a:rPr lang="en-US" dirty="0"/>
              <a:t>prevent exercise induced angina.</a:t>
            </a:r>
          </a:p>
          <a:p>
            <a:r>
              <a:rPr lang="en-US" dirty="0" err="1"/>
              <a:t>Transdermal</a:t>
            </a:r>
            <a:r>
              <a:rPr lang="en-US" dirty="0"/>
              <a:t> - effective for 12 hours.</a:t>
            </a:r>
          </a:p>
          <a:p>
            <a:r>
              <a:rPr lang="en-US" dirty="0"/>
              <a:t>IV is used when other agents are not</a:t>
            </a:r>
          </a:p>
          <a:p>
            <a:r>
              <a:rPr lang="en-US" dirty="0"/>
              <a:t>effective.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Nitroglycerine</a:t>
            </a:r>
          </a:p>
          <a:p>
            <a:r>
              <a:rPr lang="en-US" dirty="0"/>
              <a:t>􀂄 Patches must be removed for 10-12 hours</a:t>
            </a:r>
          </a:p>
          <a:p>
            <a:r>
              <a:rPr lang="en-US" dirty="0"/>
              <a:t>each night to prevent nitrate tolerance.</a:t>
            </a:r>
          </a:p>
          <a:p>
            <a:r>
              <a:rPr lang="en-US" dirty="0"/>
              <a:t>􀂄 Adverse Effects: HA, dizziness, hypotension,</a:t>
            </a:r>
          </a:p>
          <a:p>
            <a:r>
              <a:rPr lang="en-US" dirty="0"/>
              <a:t>and tachycardia.</a:t>
            </a:r>
          </a:p>
          <a:p>
            <a:r>
              <a:rPr lang="en-US" dirty="0"/>
              <a:t>􀂄 Contraindications: Current use of Viagra,</a:t>
            </a:r>
          </a:p>
          <a:p>
            <a:r>
              <a:rPr lang="en-US" dirty="0"/>
              <a:t>severe anemia.</a:t>
            </a:r>
          </a:p>
          <a:p>
            <a:r>
              <a:rPr lang="en-US" dirty="0"/>
              <a:t>􀂄 Interactions: Viagra, </a:t>
            </a:r>
            <a:r>
              <a:rPr lang="en-US" dirty="0" err="1"/>
              <a:t>antihypertensives</a:t>
            </a:r>
            <a:r>
              <a:rPr lang="en-US" dirty="0"/>
              <a:t>,</a:t>
            </a:r>
          </a:p>
          <a:p>
            <a:r>
              <a:rPr lang="en-US" dirty="0"/>
              <a:t>alcohol, </a:t>
            </a:r>
            <a:r>
              <a:rPr lang="en-US" dirty="0" err="1"/>
              <a:t>haldol</a:t>
            </a:r>
            <a:r>
              <a:rPr lang="en-US" dirty="0"/>
              <a:t>, </a:t>
            </a:r>
            <a:r>
              <a:rPr lang="en-US" dirty="0" err="1"/>
              <a:t>anticholinergics</a:t>
            </a:r>
            <a:r>
              <a:rPr lang="en-US" dirty="0"/>
              <a:t>.</a:t>
            </a:r>
          </a:p>
          <a:p>
            <a:r>
              <a:rPr lang="en-US" dirty="0"/>
              <a:t>􀂄 Nursing Measures: Teaching re: storage,</a:t>
            </a:r>
          </a:p>
          <a:p>
            <a:r>
              <a:rPr lang="en-US" dirty="0"/>
              <a:t>safety, use of different preparations.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66800"/>
            <a:ext cx="6324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Lanoxin</a:t>
            </a:r>
            <a:endParaRPr lang="en-US" sz="2400" dirty="0"/>
          </a:p>
          <a:p>
            <a:r>
              <a:rPr lang="fr-FR" sz="2400" dirty="0" smtClean="0"/>
              <a:t> </a:t>
            </a:r>
            <a:r>
              <a:rPr lang="fr-FR" sz="2400" dirty="0"/>
              <a:t>MOA: 1. Positive </a:t>
            </a:r>
            <a:r>
              <a:rPr lang="fr-FR" sz="2400" dirty="0" err="1"/>
              <a:t>inotrophic</a:t>
            </a:r>
            <a:r>
              <a:rPr lang="fr-FR" sz="2400" dirty="0"/>
              <a:t> action –</a:t>
            </a:r>
          </a:p>
          <a:p>
            <a:r>
              <a:rPr lang="en-US" sz="2400" dirty="0"/>
              <a:t>increases strength of myocardial contraction</a:t>
            </a:r>
          </a:p>
          <a:p>
            <a:r>
              <a:rPr lang="en-US" sz="2400" dirty="0"/>
              <a:t>causing increase in COP and decrease in O2</a:t>
            </a:r>
          </a:p>
          <a:p>
            <a:r>
              <a:rPr lang="en-US" sz="2400" dirty="0"/>
              <a:t>demand. 2. Negative </a:t>
            </a:r>
            <a:r>
              <a:rPr lang="en-US" sz="2400" dirty="0" err="1"/>
              <a:t>chronotropic</a:t>
            </a:r>
            <a:r>
              <a:rPr lang="en-US" sz="2400" dirty="0"/>
              <a:t> action –</a:t>
            </a:r>
          </a:p>
          <a:p>
            <a:r>
              <a:rPr lang="en-US" sz="2400" dirty="0"/>
              <a:t>decreases HR by decreasing impulse</a:t>
            </a:r>
          </a:p>
          <a:p>
            <a:r>
              <a:rPr lang="en-US" sz="2400" dirty="0"/>
              <a:t>formation in the SA node. It indirectly</a:t>
            </a:r>
          </a:p>
          <a:p>
            <a:r>
              <a:rPr lang="en-US" sz="2400" dirty="0"/>
              <a:t>stimulates the </a:t>
            </a:r>
            <a:r>
              <a:rPr lang="en-US" sz="2400" dirty="0" err="1"/>
              <a:t>vagus</a:t>
            </a:r>
            <a:r>
              <a:rPr lang="en-US" sz="2400" dirty="0"/>
              <a:t> nerve. Together these</a:t>
            </a:r>
          </a:p>
          <a:p>
            <a:r>
              <a:rPr lang="en-US" sz="2400" dirty="0"/>
              <a:t>actions lead to a decrease in compensatory</a:t>
            </a:r>
          </a:p>
          <a:p>
            <a:r>
              <a:rPr lang="en-US" sz="2400" dirty="0"/>
              <a:t>tachycardia (sympathetic nervous system).</a:t>
            </a:r>
          </a:p>
          <a:p>
            <a:r>
              <a:rPr lang="en-US" sz="2400" dirty="0"/>
              <a:t>3. Negative </a:t>
            </a:r>
            <a:r>
              <a:rPr lang="en-US" sz="2400" dirty="0" err="1"/>
              <a:t>dronotrophic</a:t>
            </a:r>
            <a:r>
              <a:rPr lang="en-US" sz="2400" dirty="0"/>
              <a:t> action – slowed</a:t>
            </a:r>
          </a:p>
          <a:p>
            <a:r>
              <a:rPr lang="en-US" sz="2400" dirty="0"/>
              <a:t>conduction of impulses through the AV node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166843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Beta Blockers</a:t>
            </a:r>
          </a:p>
          <a:p>
            <a:r>
              <a:rPr lang="en-US" dirty="0"/>
              <a:t>􀂄 Examples: </a:t>
            </a:r>
            <a:r>
              <a:rPr lang="en-US" dirty="0" err="1"/>
              <a:t>Inderal</a:t>
            </a:r>
            <a:r>
              <a:rPr lang="en-US" dirty="0"/>
              <a:t>, </a:t>
            </a:r>
            <a:r>
              <a:rPr lang="en-US" dirty="0" err="1"/>
              <a:t>Tenormin</a:t>
            </a:r>
            <a:r>
              <a:rPr lang="en-US" dirty="0"/>
              <a:t>, </a:t>
            </a:r>
            <a:r>
              <a:rPr lang="en-US" dirty="0" err="1"/>
              <a:t>Lopressor</a:t>
            </a:r>
            <a:r>
              <a:rPr lang="en-US" dirty="0"/>
              <a:t>, </a:t>
            </a:r>
            <a:r>
              <a:rPr lang="en-US" dirty="0" err="1"/>
              <a:t>Corgard</a:t>
            </a:r>
            <a:endParaRPr lang="en-US" dirty="0"/>
          </a:p>
          <a:p>
            <a:r>
              <a:rPr lang="en-US" dirty="0"/>
              <a:t>􀂄 MOA: Decrease sympathetic stimulation to decrease</a:t>
            </a:r>
          </a:p>
          <a:p>
            <a:r>
              <a:rPr lang="en-US" dirty="0"/>
              <a:t>HR and myocardial contractility, especially during</a:t>
            </a:r>
          </a:p>
          <a:p>
            <a:r>
              <a:rPr lang="en-US" dirty="0"/>
              <a:t>increased exercise decreasing need for SL</a:t>
            </a:r>
          </a:p>
          <a:p>
            <a:r>
              <a:rPr lang="en-US" dirty="0"/>
              <a:t>nitroglycerine. Also reduce BP which decreases</a:t>
            </a:r>
          </a:p>
          <a:p>
            <a:r>
              <a:rPr lang="en-US" dirty="0"/>
              <a:t>workload of heart and O2 demand.</a:t>
            </a:r>
          </a:p>
          <a:p>
            <a:r>
              <a:rPr lang="fr-FR" dirty="0"/>
              <a:t>􀂄 Uses: </a:t>
            </a:r>
            <a:r>
              <a:rPr lang="fr-FR" dirty="0" err="1"/>
              <a:t>Angina</a:t>
            </a:r>
            <a:r>
              <a:rPr lang="fr-FR" dirty="0"/>
              <a:t>, hypertension, etc.</a:t>
            </a:r>
          </a:p>
          <a:p>
            <a:r>
              <a:rPr lang="en-US" dirty="0"/>
              <a:t>􀂄 Contraindications: </a:t>
            </a:r>
            <a:r>
              <a:rPr lang="en-US" dirty="0" err="1"/>
              <a:t>Vasospastic</a:t>
            </a:r>
            <a:r>
              <a:rPr lang="en-US" dirty="0"/>
              <a:t> Angina because they</a:t>
            </a:r>
          </a:p>
          <a:p>
            <a:r>
              <a:rPr lang="en-US" dirty="0"/>
              <a:t>may increase frequency and severity of vasospasms.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Calcium Channel Blockers</a:t>
            </a:r>
          </a:p>
          <a:p>
            <a:r>
              <a:rPr lang="pt-BR" dirty="0"/>
              <a:t>􀂄 Examples: Cardizem (diltiazem), Calan</a:t>
            </a:r>
          </a:p>
          <a:p>
            <a:r>
              <a:rPr lang="en-US" dirty="0"/>
              <a:t>(</a:t>
            </a:r>
            <a:r>
              <a:rPr lang="en-US" dirty="0" err="1"/>
              <a:t>verapamil</a:t>
            </a:r>
            <a:r>
              <a:rPr lang="en-US" dirty="0"/>
              <a:t>)</a:t>
            </a:r>
          </a:p>
          <a:p>
            <a:r>
              <a:rPr lang="en-US" dirty="0"/>
              <a:t>􀂄 MOA: Improve blood supply to heart muscle</a:t>
            </a:r>
          </a:p>
          <a:p>
            <a:r>
              <a:rPr lang="en-US" dirty="0"/>
              <a:t>by dilating coronary vessels and decrease the</a:t>
            </a:r>
          </a:p>
          <a:p>
            <a:r>
              <a:rPr lang="en-US" dirty="0"/>
              <a:t>workload of the heart by dilating peripheral</a:t>
            </a:r>
          </a:p>
          <a:p>
            <a:r>
              <a:rPr lang="en-US" dirty="0"/>
              <a:t>vessels which lowers BP. They reduce</a:t>
            </a:r>
          </a:p>
          <a:p>
            <a:r>
              <a:rPr lang="en-US" dirty="0"/>
              <a:t>coronary artery spasm. </a:t>
            </a:r>
            <a:r>
              <a:rPr lang="en-US" dirty="0" err="1"/>
              <a:t>Verapamil</a:t>
            </a:r>
            <a:r>
              <a:rPr lang="en-US" dirty="0"/>
              <a:t> and </a:t>
            </a:r>
            <a:r>
              <a:rPr lang="en-US" dirty="0" err="1"/>
              <a:t>Calan</a:t>
            </a:r>
            <a:endParaRPr lang="en-US" dirty="0"/>
          </a:p>
          <a:p>
            <a:r>
              <a:rPr lang="en-US" dirty="0"/>
              <a:t>are the only CCBs that slow the ventricular</a:t>
            </a:r>
          </a:p>
          <a:p>
            <a:r>
              <a:rPr lang="en-US" dirty="0"/>
              <a:t>response to A-fib, flutter and SVT.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Calcium Channel Blockers</a:t>
            </a:r>
          </a:p>
          <a:p>
            <a:r>
              <a:rPr lang="fr-FR" dirty="0"/>
              <a:t>􀂄 Uses: </a:t>
            </a:r>
            <a:r>
              <a:rPr lang="fr-FR" dirty="0" err="1"/>
              <a:t>Angina</a:t>
            </a:r>
            <a:r>
              <a:rPr lang="fr-FR" dirty="0"/>
              <a:t>, hypertension, etc.</a:t>
            </a:r>
          </a:p>
          <a:p>
            <a:r>
              <a:rPr lang="en-US" dirty="0"/>
              <a:t>􀂄 Contraindications: 2nd or 3rd degree blocks,</a:t>
            </a:r>
          </a:p>
          <a:p>
            <a:r>
              <a:rPr lang="en-US" dirty="0" err="1"/>
              <a:t>cardiogenic</a:t>
            </a:r>
            <a:r>
              <a:rPr lang="en-US" dirty="0"/>
              <a:t> shock, severe </a:t>
            </a:r>
            <a:r>
              <a:rPr lang="en-US" dirty="0" err="1"/>
              <a:t>bradycardia</a:t>
            </a:r>
            <a:r>
              <a:rPr lang="en-US" dirty="0"/>
              <a:t>, heart</a:t>
            </a:r>
          </a:p>
          <a:p>
            <a:r>
              <a:rPr lang="en-US" dirty="0"/>
              <a:t>failure, hypotension.</a:t>
            </a:r>
          </a:p>
          <a:p>
            <a:r>
              <a:rPr lang="en-US" dirty="0"/>
              <a:t>􀂄 CCB can be </a:t>
            </a:r>
            <a:r>
              <a:rPr lang="en-US" dirty="0" err="1"/>
              <a:t>monotherapy</a:t>
            </a:r>
            <a:r>
              <a:rPr lang="en-US" dirty="0"/>
              <a:t>, but are frequently</a:t>
            </a:r>
          </a:p>
          <a:p>
            <a:r>
              <a:rPr lang="en-US" dirty="0"/>
              <a:t>used in combination with beta blockers.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Antihyprelipidemics</a:t>
            </a:r>
            <a:endParaRPr lang="en-US" dirty="0"/>
          </a:p>
          <a:p>
            <a:r>
              <a:rPr lang="en-US" dirty="0"/>
              <a:t>􀂄 Agents to decrease blood lipid levels. They</a:t>
            </a:r>
          </a:p>
          <a:p>
            <a:r>
              <a:rPr lang="en-US" dirty="0"/>
              <a:t>are adjunct in </a:t>
            </a:r>
            <a:r>
              <a:rPr lang="en-US" dirty="0" err="1"/>
              <a:t>antianginal</a:t>
            </a:r>
            <a:r>
              <a:rPr lang="en-US" dirty="0"/>
              <a:t> therapy.</a:t>
            </a:r>
          </a:p>
          <a:p>
            <a:r>
              <a:rPr lang="en-US" dirty="0"/>
              <a:t>􀂄 Bile Acid Sequestering Agents</a:t>
            </a:r>
          </a:p>
          <a:p>
            <a:r>
              <a:rPr lang="en-US" dirty="0"/>
              <a:t>􀂄 Example: </a:t>
            </a:r>
            <a:r>
              <a:rPr lang="en-US" dirty="0" err="1"/>
              <a:t>Questran</a:t>
            </a:r>
            <a:r>
              <a:rPr lang="en-US" dirty="0"/>
              <a:t> (</a:t>
            </a:r>
            <a:r>
              <a:rPr lang="en-US" dirty="0" err="1"/>
              <a:t>cholestyramine</a:t>
            </a:r>
            <a:r>
              <a:rPr lang="en-US" dirty="0"/>
              <a:t>)</a:t>
            </a:r>
          </a:p>
          <a:p>
            <a:r>
              <a:rPr lang="en-US" dirty="0"/>
              <a:t>􀂄 MOA: Decreases LDL levels by absorbing</a:t>
            </a:r>
          </a:p>
          <a:p>
            <a:r>
              <a:rPr lang="en-US" dirty="0"/>
              <a:t>and combining with bile acid salts in the</a:t>
            </a:r>
          </a:p>
          <a:p>
            <a:r>
              <a:rPr lang="en-US" dirty="0"/>
              <a:t>intestines to form an insoluble,</a:t>
            </a:r>
          </a:p>
          <a:p>
            <a:r>
              <a:rPr lang="en-US" dirty="0" err="1"/>
              <a:t>nonabsorbable</a:t>
            </a:r>
            <a:r>
              <a:rPr lang="en-US" dirty="0"/>
              <a:t> complex that is excreted in</a:t>
            </a:r>
          </a:p>
          <a:p>
            <a:r>
              <a:rPr lang="en-US" dirty="0"/>
              <a:t>the feces.</a:t>
            </a:r>
          </a:p>
          <a:p>
            <a:r>
              <a:rPr lang="en-US" dirty="0"/>
              <a:t>􀂄 Uses: Decrease LDL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Questran</a:t>
            </a:r>
            <a:endParaRPr lang="en-US" dirty="0"/>
          </a:p>
          <a:p>
            <a:r>
              <a:rPr lang="en-US" dirty="0"/>
              <a:t>􀂄 Adverse Effects: GI </a:t>
            </a:r>
            <a:r>
              <a:rPr lang="en-US" dirty="0" err="1"/>
              <a:t>sx</a:t>
            </a:r>
            <a:r>
              <a:rPr lang="en-US" dirty="0"/>
              <a:t> which usually subside</a:t>
            </a:r>
          </a:p>
          <a:p>
            <a:r>
              <a:rPr lang="en-US" dirty="0"/>
              <a:t>by a month, increased bleeding tendency.</a:t>
            </a:r>
          </a:p>
          <a:p>
            <a:r>
              <a:rPr lang="en-US" dirty="0"/>
              <a:t>Decreases absorption of many drugs. Long</a:t>
            </a:r>
          </a:p>
          <a:p>
            <a:r>
              <a:rPr lang="en-US" dirty="0"/>
              <a:t>term use may result in deficiencies of fat</a:t>
            </a:r>
          </a:p>
          <a:p>
            <a:r>
              <a:rPr lang="en-US" dirty="0"/>
              <a:t>soluble vitamins – A,D,E,K and Ca.</a:t>
            </a:r>
          </a:p>
          <a:p>
            <a:r>
              <a:rPr lang="en-US" dirty="0"/>
              <a:t>􀂄 Nursing Measures: Give other meds 1 hour</a:t>
            </a:r>
          </a:p>
          <a:p>
            <a:r>
              <a:rPr lang="en-US" dirty="0"/>
              <a:t>before or at least 2 hours after. Dissolve in</a:t>
            </a:r>
          </a:p>
          <a:p>
            <a:r>
              <a:rPr lang="en-US" dirty="0"/>
              <a:t>flavored liquids or semisolid foods to disguise</a:t>
            </a:r>
          </a:p>
          <a:p>
            <a:r>
              <a:rPr lang="en-US" dirty="0"/>
              <a:t>taste. Teach S/S bleeding, need for Ca and</a:t>
            </a:r>
          </a:p>
          <a:p>
            <a:r>
              <a:rPr lang="en-US" dirty="0"/>
              <a:t>vitamin supplements with long term use.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Fibric</a:t>
            </a:r>
            <a:r>
              <a:rPr lang="en-US" dirty="0"/>
              <a:t> Acid </a:t>
            </a:r>
            <a:r>
              <a:rPr lang="en-US" dirty="0" err="1"/>
              <a:t>Deriviatives</a:t>
            </a:r>
            <a:endParaRPr lang="en-US" dirty="0"/>
          </a:p>
          <a:p>
            <a:r>
              <a:rPr lang="en-US" dirty="0"/>
              <a:t>􀂄 </a:t>
            </a:r>
            <a:r>
              <a:rPr lang="en-US" dirty="0" err="1"/>
              <a:t>Lopid</a:t>
            </a:r>
            <a:r>
              <a:rPr lang="en-US" dirty="0"/>
              <a:t> (</a:t>
            </a:r>
            <a:r>
              <a:rPr lang="en-US" dirty="0" err="1"/>
              <a:t>gemfibrozil</a:t>
            </a:r>
            <a:r>
              <a:rPr lang="en-US" dirty="0"/>
              <a:t>)</a:t>
            </a:r>
          </a:p>
          <a:p>
            <a:r>
              <a:rPr lang="en-US" dirty="0"/>
              <a:t>􀂄 MOA: Unclear, but decreases Triglycerides</a:t>
            </a:r>
          </a:p>
          <a:p>
            <a:r>
              <a:rPr lang="en-US" dirty="0"/>
              <a:t>and VLDL, increases HDL, cholesterol may</a:t>
            </a:r>
          </a:p>
          <a:p>
            <a:r>
              <a:rPr lang="en-US" dirty="0"/>
              <a:t>increase or decrease.</a:t>
            </a:r>
          </a:p>
          <a:p>
            <a:r>
              <a:rPr lang="en-US" dirty="0"/>
              <a:t>􀂄 Uses: Decrease triglycerides, decrease LDL</a:t>
            </a:r>
          </a:p>
          <a:p>
            <a:r>
              <a:rPr lang="en-US" dirty="0"/>
              <a:t>is secondary effect.</a:t>
            </a:r>
          </a:p>
          <a:p>
            <a:r>
              <a:rPr lang="en-US" dirty="0"/>
              <a:t>􀂄 Adverse Effects: </a:t>
            </a:r>
            <a:r>
              <a:rPr lang="en-US" dirty="0" err="1"/>
              <a:t>Myalgias</a:t>
            </a:r>
            <a:r>
              <a:rPr lang="en-US" dirty="0"/>
              <a:t>, impaired liver</a:t>
            </a:r>
          </a:p>
          <a:p>
            <a:r>
              <a:rPr lang="en-US" dirty="0"/>
              <a:t>function, gall stones, </a:t>
            </a:r>
            <a:r>
              <a:rPr lang="en-US" dirty="0" err="1"/>
              <a:t>abd</a:t>
            </a:r>
            <a:r>
              <a:rPr lang="en-US" dirty="0"/>
              <a:t>. pain, N, D.</a:t>
            </a:r>
          </a:p>
          <a:p>
            <a:r>
              <a:rPr lang="en-US" dirty="0"/>
              <a:t>􀂄 Less hyperglycemic effect, best for diabetics.</a:t>
            </a:r>
          </a:p>
          <a:p>
            <a:r>
              <a:rPr lang="en-US" dirty="0"/>
              <a:t>􀂄 Teach: Restrict alcohol, fats, </a:t>
            </a:r>
            <a:r>
              <a:rPr lang="en-US" dirty="0" err="1"/>
              <a:t>chol</a:t>
            </a:r>
            <a:r>
              <a:rPr lang="en-US" dirty="0"/>
              <a:t>, and sugar.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HMG-</a:t>
            </a:r>
            <a:r>
              <a:rPr lang="en-US" dirty="0" err="1"/>
              <a:t>CoA</a:t>
            </a:r>
            <a:r>
              <a:rPr lang="en-US" dirty="0"/>
              <a:t> </a:t>
            </a:r>
            <a:r>
              <a:rPr lang="en-US" dirty="0" err="1"/>
              <a:t>Reductase</a:t>
            </a:r>
            <a:r>
              <a:rPr lang="en-US" dirty="0"/>
              <a:t> Inhibitors</a:t>
            </a:r>
          </a:p>
          <a:p>
            <a:r>
              <a:rPr lang="en-US" dirty="0"/>
              <a:t>(</a:t>
            </a:r>
            <a:r>
              <a:rPr lang="en-US" dirty="0" err="1"/>
              <a:t>statins</a:t>
            </a:r>
            <a:r>
              <a:rPr lang="en-US" dirty="0"/>
              <a:t>)</a:t>
            </a:r>
          </a:p>
          <a:p>
            <a:r>
              <a:rPr lang="pt-BR" dirty="0"/>
              <a:t>􀂄 Examples: Zocor, Mevacor, Lipitor, Pravachol</a:t>
            </a:r>
          </a:p>
          <a:p>
            <a:r>
              <a:rPr lang="en-US" dirty="0"/>
              <a:t>􀂄 MOA: Inhibit HMG-</a:t>
            </a:r>
            <a:r>
              <a:rPr lang="en-US" dirty="0" err="1"/>
              <a:t>CoA</a:t>
            </a:r>
            <a:r>
              <a:rPr lang="en-US" dirty="0"/>
              <a:t> </a:t>
            </a:r>
            <a:r>
              <a:rPr lang="en-US" dirty="0" err="1"/>
              <a:t>reductase</a:t>
            </a:r>
            <a:r>
              <a:rPr lang="en-US" dirty="0"/>
              <a:t>, an enzyme</a:t>
            </a:r>
          </a:p>
          <a:p>
            <a:r>
              <a:rPr lang="en-US" dirty="0"/>
              <a:t>essential in synthesis of cholesterol. Lower LDL and</a:t>
            </a:r>
          </a:p>
          <a:p>
            <a:r>
              <a:rPr lang="en-US" dirty="0"/>
              <a:t>VLDL and triglycerides, and increase HDL. Many</a:t>
            </a:r>
          </a:p>
          <a:p>
            <a:r>
              <a:rPr lang="en-US" dirty="0"/>
              <a:t>health benefits unrelated to lipids.</a:t>
            </a:r>
          </a:p>
          <a:p>
            <a:r>
              <a:rPr lang="en-US" dirty="0"/>
              <a:t>􀂄 Uses: Decrease LDL in</a:t>
            </a:r>
          </a:p>
          <a:p>
            <a:r>
              <a:rPr lang="en-US" dirty="0"/>
              <a:t>hypercholesterolemia/</a:t>
            </a:r>
            <a:r>
              <a:rPr lang="en-US" dirty="0" err="1"/>
              <a:t>hypertriglyceridemia</a:t>
            </a:r>
            <a:endParaRPr lang="en-US" dirty="0"/>
          </a:p>
          <a:p>
            <a:r>
              <a:rPr lang="en-US" dirty="0"/>
              <a:t>􀂄 Adverse Effects: </a:t>
            </a:r>
            <a:r>
              <a:rPr lang="en-US" dirty="0" err="1"/>
              <a:t>Myalgias</a:t>
            </a:r>
            <a:r>
              <a:rPr lang="en-US" dirty="0"/>
              <a:t>, liver damage, HA, rash,</a:t>
            </a:r>
          </a:p>
          <a:p>
            <a:r>
              <a:rPr lang="en-US" dirty="0"/>
              <a:t>GI </a:t>
            </a:r>
            <a:r>
              <a:rPr lang="en-US" dirty="0" err="1"/>
              <a:t>sx</a:t>
            </a:r>
            <a:r>
              <a:rPr lang="en-US" dirty="0"/>
              <a:t>.</a:t>
            </a:r>
          </a:p>
          <a:p>
            <a:r>
              <a:rPr lang="en-US" dirty="0"/>
              <a:t>􀂄 Nursing Measures: Monitor labs, give in evening,</a:t>
            </a:r>
          </a:p>
          <a:p>
            <a:r>
              <a:rPr lang="en-US" dirty="0"/>
              <a:t>teach compliance with diet and </a:t>
            </a:r>
            <a:r>
              <a:rPr lang="en-US" dirty="0" err="1"/>
              <a:t>sx</a:t>
            </a:r>
            <a:r>
              <a:rPr lang="en-US" dirty="0"/>
              <a:t> to report.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Antihypertensives</a:t>
            </a:r>
            <a:endParaRPr lang="en-US" dirty="0"/>
          </a:p>
          <a:p>
            <a:r>
              <a:rPr lang="en-US" dirty="0"/>
              <a:t>􀂄 Review: </a:t>
            </a:r>
            <a:r>
              <a:rPr lang="en-US" dirty="0" err="1"/>
              <a:t>Pathophysiology</a:t>
            </a:r>
            <a:r>
              <a:rPr lang="en-US" dirty="0"/>
              <a:t> of hypertension</a:t>
            </a:r>
          </a:p>
          <a:p>
            <a:r>
              <a:rPr lang="en-US" dirty="0"/>
              <a:t>􀂄 </a:t>
            </a:r>
            <a:r>
              <a:rPr lang="en-US" dirty="0" err="1"/>
              <a:t>Antihypertensives</a:t>
            </a:r>
            <a:r>
              <a:rPr lang="en-US" dirty="0"/>
              <a:t> work in three basic ways to</a:t>
            </a:r>
          </a:p>
          <a:p>
            <a:r>
              <a:rPr lang="en-US" dirty="0"/>
              <a:t>decrease BP.</a:t>
            </a:r>
          </a:p>
          <a:p>
            <a:r>
              <a:rPr lang="en-US" dirty="0"/>
              <a:t>1. Decrease fluid volume, </a:t>
            </a:r>
            <a:r>
              <a:rPr lang="en-US" dirty="0" err="1"/>
              <a:t>diuresis</a:t>
            </a:r>
            <a:r>
              <a:rPr lang="en-US" dirty="0"/>
              <a:t>.</a:t>
            </a:r>
          </a:p>
          <a:p>
            <a:r>
              <a:rPr lang="en-US" dirty="0"/>
              <a:t>2. Decrease HR</a:t>
            </a:r>
          </a:p>
          <a:p>
            <a:r>
              <a:rPr lang="en-US" dirty="0"/>
              <a:t>3. Decrease PVR</a:t>
            </a:r>
          </a:p>
          <a:p>
            <a:r>
              <a:rPr lang="en-US" dirty="0"/>
              <a:t>􀂄 There are different classes that work in</a:t>
            </a:r>
          </a:p>
          <a:p>
            <a:r>
              <a:rPr lang="en-US" dirty="0"/>
              <a:t>different ways. They may be used alone or in</a:t>
            </a:r>
          </a:p>
          <a:p>
            <a:r>
              <a:rPr lang="en-US" dirty="0"/>
              <a:t>combinations.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Central </a:t>
            </a:r>
            <a:r>
              <a:rPr lang="en-US" dirty="0" err="1"/>
              <a:t>Sympatholytic</a:t>
            </a:r>
            <a:endParaRPr lang="en-US" dirty="0"/>
          </a:p>
          <a:p>
            <a:r>
              <a:rPr lang="en-US" dirty="0"/>
              <a:t>(Central Acting Adrenergic Inhibitors)</a:t>
            </a:r>
          </a:p>
          <a:p>
            <a:r>
              <a:rPr lang="en-US" dirty="0"/>
              <a:t>􀂄 Example: </a:t>
            </a:r>
            <a:r>
              <a:rPr lang="en-US" dirty="0" err="1"/>
              <a:t>Catapress</a:t>
            </a:r>
            <a:r>
              <a:rPr lang="en-US" dirty="0"/>
              <a:t> (</a:t>
            </a:r>
            <a:r>
              <a:rPr lang="en-US" dirty="0" err="1"/>
              <a:t>clonidine</a:t>
            </a:r>
            <a:r>
              <a:rPr lang="en-US" dirty="0"/>
              <a:t>)</a:t>
            </a:r>
          </a:p>
          <a:p>
            <a:r>
              <a:rPr lang="en-US" dirty="0"/>
              <a:t>􀂄 MOA: Stimulates alpha receptors in brain to</a:t>
            </a:r>
          </a:p>
          <a:p>
            <a:r>
              <a:rPr lang="en-US" dirty="0"/>
              <a:t>inhibit peripheral sympathetic activity</a:t>
            </a:r>
          </a:p>
          <a:p>
            <a:r>
              <a:rPr lang="en-US" dirty="0"/>
              <a:t>resulting in vasodilatation (decreased PVR)</a:t>
            </a:r>
          </a:p>
          <a:p>
            <a:r>
              <a:rPr lang="en-US" dirty="0"/>
              <a:t>and decreased BP. Reduces HR.</a:t>
            </a:r>
          </a:p>
          <a:p>
            <a:r>
              <a:rPr lang="en-US" dirty="0"/>
              <a:t>􀂄 Uses: Hypertension. Off-label: Migraine</a:t>
            </a:r>
          </a:p>
          <a:p>
            <a:r>
              <a:rPr lang="en-US" dirty="0"/>
              <a:t>prophylaxis, drug withdrawal </a:t>
            </a:r>
            <a:r>
              <a:rPr lang="en-US" dirty="0" err="1"/>
              <a:t>sx</a:t>
            </a:r>
            <a:r>
              <a:rPr lang="en-US" dirty="0"/>
              <a:t>.</a:t>
            </a:r>
          </a:p>
          <a:p>
            <a:r>
              <a:rPr lang="en-US" dirty="0"/>
              <a:t>􀂄 Adverse Effects: depression</a:t>
            </a:r>
          </a:p>
          <a:p>
            <a:r>
              <a:rPr lang="en-US" dirty="0"/>
              <a:t>􀂄 Avoid alcohol &amp; CNS depressants, gradual</a:t>
            </a:r>
          </a:p>
          <a:p>
            <a:r>
              <a:rPr lang="en-US" dirty="0"/>
              <a:t>withdrawal to prevent rebound hypertension.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Alpha Adrenergic Blockers</a:t>
            </a:r>
          </a:p>
          <a:p>
            <a:r>
              <a:rPr lang="en-US" dirty="0"/>
              <a:t>􀂄 Example: </a:t>
            </a:r>
            <a:r>
              <a:rPr lang="en-US" dirty="0" err="1"/>
              <a:t>Hytrin</a:t>
            </a:r>
            <a:r>
              <a:rPr lang="en-US" dirty="0"/>
              <a:t> (</a:t>
            </a:r>
            <a:r>
              <a:rPr lang="en-US" dirty="0" err="1"/>
              <a:t>terazosin</a:t>
            </a:r>
            <a:r>
              <a:rPr lang="en-US" dirty="0"/>
              <a:t>) </a:t>
            </a:r>
            <a:r>
              <a:rPr lang="en-US" dirty="0" err="1"/>
              <a:t>Minipress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prazosin</a:t>
            </a:r>
            <a:r>
              <a:rPr lang="en-US" dirty="0"/>
              <a:t>)</a:t>
            </a:r>
          </a:p>
          <a:p>
            <a:r>
              <a:rPr lang="en-US" dirty="0"/>
              <a:t>􀂄 MOA: Decreases PVR and lowers BP by</a:t>
            </a:r>
          </a:p>
          <a:p>
            <a:r>
              <a:rPr lang="en-US" dirty="0"/>
              <a:t>selectively blocking the alpha 1 adrenergic</a:t>
            </a:r>
          </a:p>
          <a:p>
            <a:r>
              <a:rPr lang="en-US" dirty="0"/>
              <a:t>receptors in vascular smooth muscle.</a:t>
            </a:r>
          </a:p>
          <a:p>
            <a:r>
              <a:rPr lang="en-US" dirty="0"/>
              <a:t>􀂄 Uses: Hypertension. Off-label: Urinary flow</a:t>
            </a:r>
          </a:p>
          <a:p>
            <a:r>
              <a:rPr lang="en-US" dirty="0"/>
              <a:t>obstruction in BPH.</a:t>
            </a:r>
          </a:p>
          <a:p>
            <a:r>
              <a:rPr lang="en-US" dirty="0"/>
              <a:t>􀂄 Adverse Effects: Severe </a:t>
            </a:r>
            <a:r>
              <a:rPr lang="en-US" dirty="0" err="1"/>
              <a:t>orthostasis</a:t>
            </a:r>
            <a:r>
              <a:rPr lang="en-US" dirty="0"/>
              <a:t>,</a:t>
            </a:r>
          </a:p>
          <a:p>
            <a:r>
              <a:rPr lang="en-US" dirty="0"/>
              <a:t>especially first dose – give at bedtime.</a:t>
            </a:r>
          </a:p>
          <a:p>
            <a:r>
              <a:rPr lang="en-US" dirty="0"/>
              <a:t>􀂄 Nursing Measures: Standing BP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859340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/>
              <a:t>Lanoxin</a:t>
            </a:r>
            <a:endParaRPr lang="en-US" sz="2000" dirty="0"/>
          </a:p>
          <a:p>
            <a:r>
              <a:rPr lang="en-US" sz="2000" dirty="0"/>
              <a:t>􀂄 Uses: CHF to treat </a:t>
            </a:r>
            <a:r>
              <a:rPr lang="en-US" sz="2000" dirty="0" err="1"/>
              <a:t>sx</a:t>
            </a:r>
            <a:r>
              <a:rPr lang="en-US" sz="2000" dirty="0"/>
              <a:t> of decreased COP,</a:t>
            </a:r>
          </a:p>
          <a:p>
            <a:r>
              <a:rPr lang="en-US" sz="2000" dirty="0"/>
              <a:t>A-fib, A flutter.</a:t>
            </a:r>
          </a:p>
          <a:p>
            <a:r>
              <a:rPr lang="en-US" sz="2000" dirty="0"/>
              <a:t>􀂄 Adverse Effects: Anorexia, N,V,D, fatigue,</a:t>
            </a:r>
          </a:p>
          <a:p>
            <a:r>
              <a:rPr lang="en-US" sz="2000" dirty="0"/>
              <a:t>dizziness, visual disturbances (yellow vision,</a:t>
            </a:r>
          </a:p>
          <a:p>
            <a:r>
              <a:rPr lang="en-US" sz="2000" dirty="0"/>
              <a:t>blurred vision, seeing halos around lights,</a:t>
            </a:r>
          </a:p>
          <a:p>
            <a:r>
              <a:rPr lang="en-US" sz="2000" dirty="0"/>
              <a:t>double vision.) These are helpful in </a:t>
            </a:r>
            <a:r>
              <a:rPr lang="en-US" sz="2000" dirty="0" err="1"/>
              <a:t>dx</a:t>
            </a:r>
            <a:r>
              <a:rPr lang="en-US" sz="2000" dirty="0"/>
              <a:t> of</a:t>
            </a:r>
          </a:p>
          <a:p>
            <a:r>
              <a:rPr lang="en-US" sz="2000" dirty="0"/>
              <a:t>toxic levels. Dose reductions may be</a:t>
            </a:r>
          </a:p>
          <a:p>
            <a:r>
              <a:rPr lang="en-US" sz="2000" dirty="0"/>
              <a:t>necessary due to decreased renal function in</a:t>
            </a:r>
          </a:p>
          <a:p>
            <a:r>
              <a:rPr lang="en-US" sz="2000" dirty="0"/>
              <a:t>the elderly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Beta Adrenergic Blockers</a:t>
            </a:r>
          </a:p>
          <a:p>
            <a:r>
              <a:rPr lang="en-US" dirty="0"/>
              <a:t>􀂄 Examples: </a:t>
            </a:r>
            <a:r>
              <a:rPr lang="en-US" dirty="0" err="1"/>
              <a:t>Tenormin</a:t>
            </a:r>
            <a:r>
              <a:rPr lang="en-US" dirty="0"/>
              <a:t> (</a:t>
            </a:r>
            <a:r>
              <a:rPr lang="en-US" dirty="0" err="1"/>
              <a:t>atenolol</a:t>
            </a:r>
            <a:r>
              <a:rPr lang="en-US" dirty="0"/>
              <a:t>), </a:t>
            </a:r>
            <a:r>
              <a:rPr lang="en-US" dirty="0" err="1"/>
              <a:t>Inderal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propanolol</a:t>
            </a:r>
            <a:r>
              <a:rPr lang="en-US" dirty="0"/>
              <a:t>), </a:t>
            </a:r>
            <a:r>
              <a:rPr lang="en-US" dirty="0" err="1"/>
              <a:t>Lopressor</a:t>
            </a:r>
            <a:r>
              <a:rPr lang="en-US" dirty="0"/>
              <a:t> (</a:t>
            </a:r>
            <a:r>
              <a:rPr lang="en-US" dirty="0" err="1"/>
              <a:t>metoprolol</a:t>
            </a:r>
            <a:r>
              <a:rPr lang="en-US" dirty="0"/>
              <a:t>)</a:t>
            </a:r>
          </a:p>
          <a:p>
            <a:r>
              <a:rPr lang="en-US" dirty="0"/>
              <a:t>􀂄 MOA: Non-selective blockers of beta 1 and</a:t>
            </a:r>
          </a:p>
          <a:p>
            <a:r>
              <a:rPr lang="en-US" dirty="0"/>
              <a:t>beta 2 receptors by competing with</a:t>
            </a:r>
          </a:p>
          <a:p>
            <a:r>
              <a:rPr lang="en-US" dirty="0"/>
              <a:t>epinephrine and NE for available beta</a:t>
            </a:r>
          </a:p>
          <a:p>
            <a:r>
              <a:rPr lang="en-US" dirty="0"/>
              <a:t>receptor sites. Lower COP and BP by</a:t>
            </a:r>
          </a:p>
          <a:p>
            <a:r>
              <a:rPr lang="en-US" dirty="0"/>
              <a:t>decreasing HR, force of contraction and </a:t>
            </a:r>
            <a:r>
              <a:rPr lang="en-US" dirty="0" err="1"/>
              <a:t>renin</a:t>
            </a:r>
            <a:endParaRPr lang="en-US" dirty="0"/>
          </a:p>
          <a:p>
            <a:r>
              <a:rPr lang="en-US" dirty="0"/>
              <a:t>release from the kidneys.</a:t>
            </a:r>
          </a:p>
          <a:p>
            <a:r>
              <a:rPr lang="en-US" dirty="0"/>
              <a:t>􀂄 Uses: Hypertension, angina, prevent 2nd MI,</a:t>
            </a:r>
          </a:p>
          <a:p>
            <a:r>
              <a:rPr lang="en-US" dirty="0" err="1"/>
              <a:t>tachyarrythmias</a:t>
            </a:r>
            <a:r>
              <a:rPr lang="en-US" dirty="0"/>
              <a:t>. Off-label: Migraine</a:t>
            </a:r>
          </a:p>
          <a:p>
            <a:r>
              <a:rPr lang="en-US" dirty="0"/>
              <a:t>prophylaxis, </a:t>
            </a:r>
            <a:r>
              <a:rPr lang="en-US" dirty="0" err="1"/>
              <a:t>antianxiety</a:t>
            </a:r>
            <a:r>
              <a:rPr lang="en-US" dirty="0"/>
              <a:t>, acute panic </a:t>
            </a:r>
            <a:r>
              <a:rPr lang="en-US" dirty="0" err="1"/>
              <a:t>sx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5720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Beta Blockers</a:t>
            </a:r>
          </a:p>
          <a:p>
            <a:r>
              <a:rPr lang="fr-FR" sz="2400" dirty="0"/>
              <a:t>􀂄 </a:t>
            </a:r>
            <a:r>
              <a:rPr lang="fr-FR" sz="2400" dirty="0" err="1"/>
              <a:t>Contraindications</a:t>
            </a:r>
            <a:r>
              <a:rPr lang="fr-FR" sz="2400" dirty="0"/>
              <a:t>: CHF, COPD, </a:t>
            </a:r>
            <a:r>
              <a:rPr lang="fr-FR" sz="2400" dirty="0" err="1"/>
              <a:t>Asthma</a:t>
            </a:r>
            <a:endParaRPr lang="fr-FR" sz="2400" dirty="0"/>
          </a:p>
          <a:p>
            <a:r>
              <a:rPr lang="en-US" sz="2400" dirty="0"/>
              <a:t>(may cause </a:t>
            </a:r>
            <a:r>
              <a:rPr lang="en-US" sz="2400" dirty="0" err="1"/>
              <a:t>bronchospasms</a:t>
            </a:r>
            <a:r>
              <a:rPr lang="en-US" sz="2400" dirty="0"/>
              <a:t>), heart block &gt;</a:t>
            </a:r>
          </a:p>
          <a:p>
            <a:r>
              <a:rPr lang="en-US" sz="2400" dirty="0"/>
              <a:t>1st degree. Caution: Diabetes (blocks </a:t>
            </a:r>
            <a:r>
              <a:rPr lang="en-US" sz="2400" dirty="0" err="1"/>
              <a:t>sx</a:t>
            </a:r>
            <a:r>
              <a:rPr lang="en-US" sz="2400" dirty="0"/>
              <a:t> of</a:t>
            </a:r>
          </a:p>
          <a:p>
            <a:r>
              <a:rPr lang="en-US" sz="2400" dirty="0"/>
              <a:t>hypoglycemia).</a:t>
            </a:r>
          </a:p>
          <a:p>
            <a:r>
              <a:rPr lang="en-US" sz="2400" dirty="0"/>
              <a:t>􀂄 Nursing Measures: Teach that abrupt</a:t>
            </a:r>
          </a:p>
          <a:p>
            <a:r>
              <a:rPr lang="en-US" sz="2400" dirty="0"/>
              <a:t>withdrawal may lead to angina, MI or death.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ACE Inhibitors</a:t>
            </a:r>
          </a:p>
          <a:p>
            <a:r>
              <a:rPr lang="fr-FR" dirty="0"/>
              <a:t>􀂄 </a:t>
            </a:r>
            <a:r>
              <a:rPr lang="fr-FR" dirty="0" err="1"/>
              <a:t>Examples</a:t>
            </a:r>
            <a:r>
              <a:rPr lang="fr-FR" dirty="0"/>
              <a:t>: </a:t>
            </a:r>
            <a:r>
              <a:rPr lang="fr-FR" dirty="0" err="1"/>
              <a:t>Quinipril</a:t>
            </a:r>
            <a:r>
              <a:rPr lang="fr-FR" dirty="0"/>
              <a:t> (</a:t>
            </a:r>
            <a:r>
              <a:rPr lang="fr-FR" dirty="0" err="1"/>
              <a:t>accupril</a:t>
            </a:r>
            <a:r>
              <a:rPr lang="fr-FR" dirty="0"/>
              <a:t>), </a:t>
            </a:r>
            <a:r>
              <a:rPr lang="fr-FR" dirty="0" err="1"/>
              <a:t>Capoten</a:t>
            </a:r>
            <a:endParaRPr lang="fr-FR" dirty="0"/>
          </a:p>
          <a:p>
            <a:r>
              <a:rPr lang="en-US" dirty="0"/>
              <a:t>(</a:t>
            </a:r>
            <a:r>
              <a:rPr lang="en-US" dirty="0" err="1"/>
              <a:t>captopril</a:t>
            </a:r>
            <a:r>
              <a:rPr lang="en-US" dirty="0"/>
              <a:t>), </a:t>
            </a:r>
            <a:r>
              <a:rPr lang="en-US" dirty="0" err="1"/>
              <a:t>Vasotec</a:t>
            </a:r>
            <a:r>
              <a:rPr lang="en-US" dirty="0"/>
              <a:t> (</a:t>
            </a:r>
            <a:r>
              <a:rPr lang="en-US" dirty="0" err="1"/>
              <a:t>enalapril</a:t>
            </a:r>
            <a:r>
              <a:rPr lang="en-US" dirty="0"/>
              <a:t>), </a:t>
            </a:r>
            <a:r>
              <a:rPr lang="en-US" dirty="0" err="1"/>
              <a:t>Lotensin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benaepril</a:t>
            </a:r>
            <a:r>
              <a:rPr lang="en-US" dirty="0"/>
              <a:t>)</a:t>
            </a:r>
          </a:p>
          <a:p>
            <a:r>
              <a:rPr lang="en-US" dirty="0"/>
              <a:t>􀂄 MOA: Block the conversion of </a:t>
            </a:r>
            <a:r>
              <a:rPr lang="en-US" dirty="0" err="1"/>
              <a:t>angiotensin</a:t>
            </a:r>
            <a:r>
              <a:rPr lang="en-US" dirty="0"/>
              <a:t> I</a:t>
            </a:r>
          </a:p>
          <a:p>
            <a:r>
              <a:rPr lang="en-US" dirty="0"/>
              <a:t>to </a:t>
            </a:r>
            <a:r>
              <a:rPr lang="en-US" dirty="0" err="1"/>
              <a:t>angiotensin</a:t>
            </a:r>
            <a:r>
              <a:rPr lang="en-US" dirty="0"/>
              <a:t> II, a potent vasoconstrictor by</a:t>
            </a:r>
          </a:p>
          <a:p>
            <a:r>
              <a:rPr lang="en-US" dirty="0"/>
              <a:t>specific inhibition of the </a:t>
            </a:r>
            <a:r>
              <a:rPr lang="en-US" dirty="0" err="1"/>
              <a:t>angiotensin</a:t>
            </a:r>
            <a:endParaRPr lang="en-US" dirty="0"/>
          </a:p>
          <a:p>
            <a:r>
              <a:rPr lang="en-US" dirty="0"/>
              <a:t>converting enzyme. This results in</a:t>
            </a:r>
          </a:p>
          <a:p>
            <a:r>
              <a:rPr lang="en-US" dirty="0"/>
              <a:t>decreased PVR.</a:t>
            </a:r>
          </a:p>
          <a:p>
            <a:r>
              <a:rPr lang="en-US" dirty="0"/>
              <a:t>􀂄 Uses: Hypertension, Used after MI if ejection</a:t>
            </a:r>
          </a:p>
          <a:p>
            <a:r>
              <a:rPr lang="en-US" dirty="0"/>
              <a:t>fraction &lt; 40, protects diabetics from renal</a:t>
            </a:r>
          </a:p>
          <a:p>
            <a:r>
              <a:rPr lang="en-US" dirty="0"/>
              <a:t>failure.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ACE Inhibitors</a:t>
            </a:r>
          </a:p>
          <a:p>
            <a:r>
              <a:rPr lang="en-US" sz="2000" dirty="0"/>
              <a:t>􀂄 Adverse Effects: Dry cough, </a:t>
            </a:r>
            <a:r>
              <a:rPr lang="en-US" sz="2000" dirty="0" err="1"/>
              <a:t>angioneurotic</a:t>
            </a:r>
            <a:endParaRPr lang="en-US" sz="2000" dirty="0"/>
          </a:p>
          <a:p>
            <a:r>
              <a:rPr lang="en-US" sz="2000" dirty="0"/>
              <a:t>edema, </a:t>
            </a:r>
            <a:r>
              <a:rPr lang="en-US" sz="2000" dirty="0" err="1"/>
              <a:t>hyperkalemia</a:t>
            </a:r>
            <a:r>
              <a:rPr lang="en-US" sz="2000" dirty="0"/>
              <a:t>, ARF.</a:t>
            </a:r>
          </a:p>
          <a:p>
            <a:r>
              <a:rPr lang="fr-FR" sz="2000" dirty="0"/>
              <a:t>􀂄 </a:t>
            </a:r>
            <a:r>
              <a:rPr lang="fr-FR" sz="2000" dirty="0" err="1"/>
              <a:t>Contraindications</a:t>
            </a:r>
            <a:r>
              <a:rPr lang="fr-FR" sz="2000" dirty="0"/>
              <a:t>: </a:t>
            </a:r>
            <a:r>
              <a:rPr lang="fr-FR" sz="2000" dirty="0" err="1"/>
              <a:t>Pregnancy</a:t>
            </a:r>
            <a:r>
              <a:rPr lang="fr-FR" sz="2000" dirty="0"/>
              <a:t> – </a:t>
            </a:r>
            <a:r>
              <a:rPr lang="fr-FR" sz="2000" dirty="0" err="1"/>
              <a:t>renal</a:t>
            </a:r>
            <a:r>
              <a:rPr lang="fr-FR" sz="2000" dirty="0"/>
              <a:t> </a:t>
            </a:r>
            <a:r>
              <a:rPr lang="fr-FR" sz="2000" dirty="0" err="1"/>
              <a:t>failure</a:t>
            </a:r>
            <a:endParaRPr lang="fr-FR" sz="2000" dirty="0"/>
          </a:p>
          <a:p>
            <a:r>
              <a:rPr lang="en-US" sz="2000" dirty="0"/>
              <a:t>in infants, renal impairment.</a:t>
            </a:r>
          </a:p>
          <a:p>
            <a:r>
              <a:rPr lang="en-US" sz="2000" dirty="0"/>
              <a:t>􀂄 Nursing Measures: Instruct regarding need</a:t>
            </a:r>
          </a:p>
          <a:p>
            <a:r>
              <a:rPr lang="en-US" sz="2000" dirty="0"/>
              <a:t>for return to have K drawn.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8343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Vasodilators</a:t>
            </a:r>
          </a:p>
          <a:p>
            <a:r>
              <a:rPr lang="en-US" dirty="0"/>
              <a:t>􀂄 Examples: </a:t>
            </a:r>
            <a:r>
              <a:rPr lang="en-US" dirty="0" err="1"/>
              <a:t>Apresoline</a:t>
            </a:r>
            <a:r>
              <a:rPr lang="en-US" dirty="0"/>
              <a:t> (</a:t>
            </a:r>
            <a:r>
              <a:rPr lang="en-US" dirty="0" err="1"/>
              <a:t>hydralazine</a:t>
            </a:r>
            <a:r>
              <a:rPr lang="en-US" dirty="0"/>
              <a:t>), </a:t>
            </a:r>
            <a:r>
              <a:rPr lang="en-US" dirty="0" err="1"/>
              <a:t>Nipride</a:t>
            </a:r>
            <a:endParaRPr lang="en-US" dirty="0"/>
          </a:p>
          <a:p>
            <a:r>
              <a:rPr lang="en-US" dirty="0"/>
              <a:t>(</a:t>
            </a:r>
            <a:r>
              <a:rPr lang="en-US" dirty="0" err="1"/>
              <a:t>nitroprusside</a:t>
            </a:r>
            <a:r>
              <a:rPr lang="en-US" dirty="0"/>
              <a:t>), Nitroglycerine.</a:t>
            </a:r>
          </a:p>
          <a:p>
            <a:r>
              <a:rPr lang="en-US" dirty="0"/>
              <a:t>􀂄 MOA: Vasodilators cause a direct relaxation of</a:t>
            </a:r>
          </a:p>
          <a:p>
            <a:r>
              <a:rPr lang="en-US" dirty="0"/>
              <a:t>vascular smooth muscle to decrease PVR and lower</a:t>
            </a:r>
          </a:p>
          <a:p>
            <a:r>
              <a:rPr lang="en-US" dirty="0"/>
              <a:t>BP. There are two types: </a:t>
            </a:r>
            <a:r>
              <a:rPr lang="en-US" dirty="0" err="1"/>
              <a:t>atreriolar</a:t>
            </a:r>
            <a:r>
              <a:rPr lang="en-US" dirty="0"/>
              <a:t> dilators and</a:t>
            </a:r>
          </a:p>
          <a:p>
            <a:r>
              <a:rPr lang="en-US" dirty="0"/>
              <a:t>venous dilators.</a:t>
            </a:r>
          </a:p>
          <a:p>
            <a:r>
              <a:rPr lang="en-US" dirty="0"/>
              <a:t>􀂄 Uses: Hypertension, angina</a:t>
            </a:r>
          </a:p>
          <a:p>
            <a:r>
              <a:rPr lang="en-US" dirty="0"/>
              <a:t>􀂄 They are usually given with a beta blocker to prevent</a:t>
            </a:r>
          </a:p>
          <a:p>
            <a:r>
              <a:rPr lang="en-US" dirty="0"/>
              <a:t>hypotension-induced compensatory mechanisms of</a:t>
            </a:r>
          </a:p>
          <a:p>
            <a:r>
              <a:rPr lang="en-US" dirty="0"/>
              <a:t>tachycardia and fluid retention that raise BP.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72084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Calcium Channel Blockers</a:t>
            </a:r>
          </a:p>
          <a:p>
            <a:r>
              <a:rPr lang="pt-BR" dirty="0"/>
              <a:t>􀂄 Examples: Cardizem (diltiazam), Calan</a:t>
            </a:r>
          </a:p>
          <a:p>
            <a:r>
              <a:rPr lang="en-US" dirty="0"/>
              <a:t>(</a:t>
            </a:r>
            <a:r>
              <a:rPr lang="en-US" dirty="0" err="1"/>
              <a:t>verapamil</a:t>
            </a:r>
            <a:r>
              <a:rPr lang="en-US" dirty="0"/>
              <a:t>), </a:t>
            </a:r>
            <a:r>
              <a:rPr lang="en-US" dirty="0" err="1"/>
              <a:t>Procardia</a:t>
            </a:r>
            <a:r>
              <a:rPr lang="en-US" dirty="0"/>
              <a:t> (</a:t>
            </a:r>
            <a:r>
              <a:rPr lang="en-US" dirty="0" err="1"/>
              <a:t>nifedipine</a:t>
            </a:r>
            <a:r>
              <a:rPr lang="en-US" dirty="0"/>
              <a:t>)</a:t>
            </a:r>
          </a:p>
          <a:p>
            <a:r>
              <a:rPr lang="en-US" dirty="0"/>
              <a:t>􀂄 MOA: Selectively block Ca ions from</a:t>
            </a:r>
          </a:p>
          <a:p>
            <a:r>
              <a:rPr lang="en-US" dirty="0"/>
              <a:t>crossing cell membranes in cardiac and</a:t>
            </a:r>
          </a:p>
          <a:p>
            <a:r>
              <a:rPr lang="en-US" dirty="0"/>
              <a:t>vascular smooth muscles without affecting</a:t>
            </a:r>
          </a:p>
          <a:p>
            <a:r>
              <a:rPr lang="en-US" dirty="0"/>
              <a:t>serum Ca levels. They relax and prevent</a:t>
            </a:r>
          </a:p>
          <a:p>
            <a:r>
              <a:rPr lang="en-US" dirty="0"/>
              <a:t>coronary artery spasm and reduce</a:t>
            </a:r>
          </a:p>
          <a:p>
            <a:r>
              <a:rPr lang="en-US" dirty="0"/>
              <a:t>myocardial O2 use and may reduce HR by</a:t>
            </a:r>
          </a:p>
          <a:p>
            <a:r>
              <a:rPr lang="en-US" dirty="0"/>
              <a:t>slowing conduction through SA &amp; AV nodes.</a:t>
            </a:r>
          </a:p>
          <a:p>
            <a:r>
              <a:rPr lang="en-US" dirty="0"/>
              <a:t>Cause vasodilatation of coronary and</a:t>
            </a:r>
          </a:p>
          <a:p>
            <a:r>
              <a:rPr lang="en-US" dirty="0"/>
              <a:t>peripheral vessels.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Ca Channel Blockers</a:t>
            </a:r>
          </a:p>
          <a:p>
            <a:r>
              <a:rPr lang="en-US" dirty="0"/>
              <a:t>􀂄 Uses: Hypertension, Angina (</a:t>
            </a:r>
            <a:r>
              <a:rPr lang="en-US" dirty="0" err="1"/>
              <a:t>verapamil</a:t>
            </a:r>
            <a:r>
              <a:rPr lang="en-US" dirty="0"/>
              <a:t> and</a:t>
            </a:r>
          </a:p>
          <a:p>
            <a:r>
              <a:rPr lang="en-US" dirty="0" err="1"/>
              <a:t>diltiazem</a:t>
            </a:r>
            <a:r>
              <a:rPr lang="en-US" dirty="0"/>
              <a:t>), SVT, </a:t>
            </a:r>
            <a:r>
              <a:rPr lang="en-US" dirty="0" err="1"/>
              <a:t>cerebrospasm</a:t>
            </a:r>
            <a:r>
              <a:rPr lang="en-US" dirty="0"/>
              <a:t> in SAH</a:t>
            </a:r>
          </a:p>
          <a:p>
            <a:r>
              <a:rPr lang="en-US" dirty="0"/>
              <a:t>(</a:t>
            </a:r>
            <a:r>
              <a:rPr lang="en-US" dirty="0" err="1"/>
              <a:t>nimodipine</a:t>
            </a:r>
            <a:r>
              <a:rPr lang="en-US" dirty="0"/>
              <a:t>). Off-label: Migraine prophylaxis</a:t>
            </a:r>
          </a:p>
          <a:p>
            <a:r>
              <a:rPr lang="en-US" dirty="0"/>
              <a:t>􀂄 Most effective in blacks and elderly.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Agents for Anemia</a:t>
            </a:r>
          </a:p>
          <a:p>
            <a:r>
              <a:rPr lang="en-US" dirty="0"/>
              <a:t>􀂄 Iron deficiency anemia is a symptom, not a</a:t>
            </a:r>
          </a:p>
          <a:p>
            <a:r>
              <a:rPr lang="en-US" dirty="0"/>
              <a:t>disease. The cause should always be</a:t>
            </a:r>
          </a:p>
          <a:p>
            <a:r>
              <a:rPr lang="en-US" dirty="0"/>
              <a:t>investigated, especially in men.</a:t>
            </a:r>
          </a:p>
          <a:p>
            <a:r>
              <a:rPr lang="en-US" dirty="0"/>
              <a:t>􀂄 80% of iron in the plasma goes to the bone</a:t>
            </a:r>
          </a:p>
          <a:p>
            <a:r>
              <a:rPr lang="en-US" dirty="0"/>
              <a:t>marrow for use in </a:t>
            </a:r>
            <a:r>
              <a:rPr lang="en-US" dirty="0" err="1"/>
              <a:t>erythropoesis</a:t>
            </a:r>
            <a:r>
              <a:rPr lang="en-US" dirty="0"/>
              <a:t> –</a:t>
            </a:r>
          </a:p>
          <a:p>
            <a:r>
              <a:rPr lang="en-US" dirty="0"/>
              <a:t>manufacture of RBC.</a:t>
            </a:r>
          </a:p>
          <a:p>
            <a:r>
              <a:rPr lang="en-US" dirty="0"/>
              <a:t>􀂄 When iron stores are low, iron absorption</a:t>
            </a:r>
          </a:p>
          <a:p>
            <a:r>
              <a:rPr lang="en-US" dirty="0"/>
              <a:t>increases by 20-30%. When iron stores are</a:t>
            </a:r>
          </a:p>
          <a:p>
            <a:r>
              <a:rPr lang="en-US" dirty="0"/>
              <a:t>high the rate of absorption is 5-10%.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Ferrous Sulfate</a:t>
            </a:r>
          </a:p>
          <a:p>
            <a:r>
              <a:rPr lang="en-US" dirty="0"/>
              <a:t>􀂄 It is the gold standard.</a:t>
            </a:r>
          </a:p>
          <a:p>
            <a:r>
              <a:rPr lang="en-US" dirty="0"/>
              <a:t>􀂄Cheapest, just are effective as any.</a:t>
            </a:r>
          </a:p>
          <a:p>
            <a:r>
              <a:rPr lang="en-US" dirty="0"/>
              <a:t>􀂄MOA: Corrects </a:t>
            </a:r>
            <a:r>
              <a:rPr lang="en-US" dirty="0" err="1"/>
              <a:t>erythropoetic</a:t>
            </a:r>
            <a:endParaRPr lang="en-US" dirty="0"/>
          </a:p>
          <a:p>
            <a:r>
              <a:rPr lang="en-US" dirty="0"/>
              <a:t>abnormalities caused by iron</a:t>
            </a:r>
          </a:p>
          <a:p>
            <a:r>
              <a:rPr lang="en-US" dirty="0"/>
              <a:t>deficiency. Does not stimulate</a:t>
            </a:r>
          </a:p>
          <a:p>
            <a:r>
              <a:rPr lang="en-US" dirty="0" err="1"/>
              <a:t>erythropoesis</a:t>
            </a:r>
            <a:r>
              <a:rPr lang="en-US" dirty="0"/>
              <a:t>.</a:t>
            </a:r>
          </a:p>
          <a:p>
            <a:r>
              <a:rPr lang="en-US" dirty="0"/>
              <a:t>􀂄Uses: Iron deficiency anemia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Ferrous Sulfate</a:t>
            </a:r>
          </a:p>
          <a:p>
            <a:r>
              <a:rPr lang="en-US" dirty="0"/>
              <a:t>􀂄 Adverse Effects: Generally mild in</a:t>
            </a:r>
          </a:p>
          <a:p>
            <a:r>
              <a:rPr lang="en-US" dirty="0"/>
              <a:t>therapeutic doses. N, heartburn,</a:t>
            </a:r>
          </a:p>
          <a:p>
            <a:r>
              <a:rPr lang="en-US" dirty="0"/>
              <a:t>constipation or diarrhea.</a:t>
            </a:r>
          </a:p>
          <a:p>
            <a:r>
              <a:rPr lang="en-US" dirty="0"/>
              <a:t>􀂄 Contraindications: PUD</a:t>
            </a:r>
          </a:p>
          <a:p>
            <a:r>
              <a:rPr lang="en-US" dirty="0"/>
              <a:t>􀂄 Better absorption on empty stomach –</a:t>
            </a:r>
          </a:p>
          <a:p>
            <a:r>
              <a:rPr lang="en-US" dirty="0"/>
              <a:t>give with food for GI </a:t>
            </a:r>
            <a:r>
              <a:rPr lang="en-US" dirty="0" err="1"/>
              <a:t>sx</a:t>
            </a:r>
            <a:r>
              <a:rPr lang="en-US" dirty="0"/>
              <a:t>. Stains teeth.</a:t>
            </a:r>
          </a:p>
          <a:p>
            <a:r>
              <a:rPr lang="en-US" dirty="0"/>
              <a:t>Milk, eggs and caffeine decrease</a:t>
            </a:r>
          </a:p>
          <a:p>
            <a:r>
              <a:rPr lang="en-US" dirty="0"/>
              <a:t>absorption. </a:t>
            </a:r>
            <a:r>
              <a:rPr lang="en-US" dirty="0" err="1"/>
              <a:t>Vit.C</a:t>
            </a:r>
            <a:r>
              <a:rPr lang="en-US" dirty="0"/>
              <a:t> increases absorption.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Digoxin</a:t>
            </a:r>
            <a:endParaRPr lang="en-US" dirty="0"/>
          </a:p>
          <a:p>
            <a:r>
              <a:rPr lang="en-US" dirty="0"/>
              <a:t>􀂄 </a:t>
            </a:r>
            <a:r>
              <a:rPr lang="en-US" dirty="0" err="1"/>
              <a:t>Digoxin</a:t>
            </a:r>
            <a:r>
              <a:rPr lang="en-US" dirty="0"/>
              <a:t> has a narrow therapeutic range (0.5-</a:t>
            </a:r>
          </a:p>
          <a:p>
            <a:r>
              <a:rPr lang="en-US" dirty="0"/>
              <a:t>2.0ng/ml). Levels are drawn just prior to a</a:t>
            </a:r>
          </a:p>
          <a:p>
            <a:r>
              <a:rPr lang="en-US" dirty="0"/>
              <a:t>dose. Doses should be given at the same</a:t>
            </a:r>
          </a:p>
          <a:p>
            <a:r>
              <a:rPr lang="en-US" dirty="0"/>
              <a:t>time each day.</a:t>
            </a:r>
          </a:p>
          <a:p>
            <a:r>
              <a:rPr lang="en-US" dirty="0"/>
              <a:t>􀂄 Nursing Measures: Take apical pulse for a</a:t>
            </a:r>
          </a:p>
          <a:p>
            <a:r>
              <a:rPr lang="en-US" dirty="0"/>
              <a:t>full minute prior to each dose. Hold drug and</a:t>
            </a:r>
          </a:p>
          <a:p>
            <a:r>
              <a:rPr lang="en-US" dirty="0"/>
              <a:t>notify HCP if pulse &lt; 60. Be aware of factors</a:t>
            </a:r>
          </a:p>
          <a:p>
            <a:r>
              <a:rPr lang="en-US" dirty="0"/>
              <a:t>that predispose to toxicity – </a:t>
            </a:r>
            <a:r>
              <a:rPr lang="en-US" dirty="0" err="1"/>
              <a:t>hypokalemia</a:t>
            </a:r>
            <a:r>
              <a:rPr lang="en-US" dirty="0"/>
              <a:t>,</a:t>
            </a:r>
          </a:p>
          <a:p>
            <a:r>
              <a:rPr lang="en-US" dirty="0" err="1"/>
              <a:t>hypercalcemia</a:t>
            </a:r>
            <a:r>
              <a:rPr lang="en-US" dirty="0"/>
              <a:t>, hypoxia related to heart of</a:t>
            </a:r>
          </a:p>
          <a:p>
            <a:r>
              <a:rPr lang="en-US" dirty="0"/>
              <a:t>lung disease, and renal or liver disease.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Imferon</a:t>
            </a:r>
            <a:r>
              <a:rPr lang="en-US" dirty="0"/>
              <a:t> (iron </a:t>
            </a:r>
            <a:r>
              <a:rPr lang="en-US" dirty="0" err="1"/>
              <a:t>dextran</a:t>
            </a:r>
            <a:r>
              <a:rPr lang="en-US" dirty="0"/>
              <a:t>)</a:t>
            </a:r>
          </a:p>
          <a:p>
            <a:r>
              <a:rPr lang="en-US" dirty="0"/>
              <a:t>􀂄 Given IV or IM by Z tract.</a:t>
            </a:r>
          </a:p>
          <a:p>
            <a:r>
              <a:rPr lang="en-US" dirty="0"/>
              <a:t>􀂄 Uses: Severe iron deficiency anemia</a:t>
            </a:r>
          </a:p>
          <a:p>
            <a:r>
              <a:rPr lang="en-US" dirty="0"/>
              <a:t>􀂄 Adverse Effects: Anaphylaxis, stains tissues</a:t>
            </a:r>
          </a:p>
          <a:p>
            <a:r>
              <a:rPr lang="en-US" dirty="0"/>
              <a:t>􀂄 Builds iron stores faster, but does not correct</a:t>
            </a:r>
          </a:p>
          <a:p>
            <a:r>
              <a:rPr lang="en-US" dirty="0"/>
              <a:t>anemia any faster than oral iron.</a:t>
            </a:r>
          </a:p>
          <a:p>
            <a:r>
              <a:rPr lang="en-US" dirty="0"/>
              <a:t>􀂄 Nursing Measures: Skin test prior to IV dose.</a:t>
            </a:r>
          </a:p>
          <a:p>
            <a:r>
              <a:rPr lang="en-US" dirty="0"/>
              <a:t>Test dose prior to IM. Give in </a:t>
            </a:r>
            <a:r>
              <a:rPr lang="en-US" dirty="0" err="1"/>
              <a:t>dorsogluteal</a:t>
            </a:r>
            <a:r>
              <a:rPr lang="en-US" dirty="0"/>
              <a:t>.</a:t>
            </a:r>
          </a:p>
          <a:p>
            <a:r>
              <a:rPr lang="en-US" dirty="0"/>
              <a:t>Change needle after drawing up med., use air</a:t>
            </a:r>
          </a:p>
          <a:p>
            <a:r>
              <a:rPr lang="en-US" dirty="0"/>
              <a:t>lock. Monitor for adverse effects for 24 hr.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997839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Vitamin B 12</a:t>
            </a:r>
          </a:p>
          <a:p>
            <a:r>
              <a:rPr lang="en-US" dirty="0"/>
              <a:t>(</a:t>
            </a:r>
            <a:r>
              <a:rPr lang="en-US" dirty="0" err="1"/>
              <a:t>cyanocobalamin</a:t>
            </a:r>
            <a:r>
              <a:rPr lang="en-US" dirty="0"/>
              <a:t>)</a:t>
            </a:r>
          </a:p>
          <a:p>
            <a:r>
              <a:rPr lang="en-US" dirty="0"/>
              <a:t>􀂄MOA: Activates folic acid enzymes that</a:t>
            </a:r>
          </a:p>
          <a:p>
            <a:r>
              <a:rPr lang="en-US" dirty="0"/>
              <a:t>are necessary for synthesis of RBC.</a:t>
            </a:r>
          </a:p>
          <a:p>
            <a:r>
              <a:rPr lang="pt-BR" dirty="0"/>
              <a:t>􀂄 Uses: Pernicious anemia (IM). Arrests</a:t>
            </a:r>
          </a:p>
          <a:p>
            <a:r>
              <a:rPr lang="en-US" dirty="0"/>
              <a:t>disease, does not reverse it.</a:t>
            </a:r>
          </a:p>
          <a:p>
            <a:r>
              <a:rPr lang="en-US" dirty="0"/>
              <a:t>Nutritional supplement: Must have</a:t>
            </a:r>
          </a:p>
          <a:p>
            <a:r>
              <a:rPr lang="en-US" dirty="0"/>
              <a:t>intrinsic factor to absorb PO.</a:t>
            </a:r>
          </a:p>
          <a:p>
            <a:r>
              <a:rPr lang="en-US" dirty="0"/>
              <a:t>􀂄 Adverse Effects: Transient itching and</a:t>
            </a:r>
          </a:p>
          <a:p>
            <a:r>
              <a:rPr lang="en-US" dirty="0"/>
              <a:t>pain at site, optic nerve atrophy, CHF.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143001"/>
            <a:ext cx="457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Overview of Four ACLS</a:t>
            </a:r>
          </a:p>
          <a:p>
            <a:r>
              <a:rPr lang="en-US" sz="4000" dirty="0"/>
              <a:t>Algorithm Protocols</a:t>
            </a:r>
          </a:p>
        </p:txBody>
      </p:sp>
    </p:spTree>
  </p:cSld>
  <p:clrMapOvr>
    <a:masterClrMapping/>
  </p:clrMapOvr>
  <p:transition>
    <p:wipe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57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Objectives</a:t>
            </a:r>
          </a:p>
          <a:p>
            <a:r>
              <a:rPr lang="en-US" sz="2400" b="1" dirty="0"/>
              <a:t>􀂄 To review routes of administration for</a:t>
            </a:r>
          </a:p>
          <a:p>
            <a:r>
              <a:rPr lang="en-US" sz="2400" b="1" dirty="0"/>
              <a:t>medications used in code blue emergencies</a:t>
            </a:r>
          </a:p>
          <a:p>
            <a:r>
              <a:rPr lang="en-US" sz="2400" b="1" dirty="0"/>
              <a:t>􀂄 To introduce several common ECG rhythms</a:t>
            </a:r>
          </a:p>
          <a:p>
            <a:r>
              <a:rPr lang="en-US" sz="2400" b="1" dirty="0"/>
              <a:t>􀂄 To familiarize the pharmacists with four ACLS</a:t>
            </a:r>
          </a:p>
          <a:p>
            <a:r>
              <a:rPr lang="en-US" sz="2400" b="1" dirty="0"/>
              <a:t>algorithms</a:t>
            </a:r>
          </a:p>
          <a:p>
            <a:r>
              <a:rPr lang="en-US" sz="2400" b="1" dirty="0"/>
              <a:t>􀂄 To identify the most common drugs used by the</a:t>
            </a:r>
          </a:p>
          <a:p>
            <a:r>
              <a:rPr lang="en-US" sz="2400" b="1" dirty="0"/>
              <a:t>ACLS algorithms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838200"/>
            <a:ext cx="457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IV Push</a:t>
            </a:r>
          </a:p>
          <a:p>
            <a:r>
              <a:rPr lang="en-US" sz="3200" dirty="0"/>
              <a:t>􀂄 Route of most medications used</a:t>
            </a:r>
          </a:p>
          <a:p>
            <a:r>
              <a:rPr lang="en-US" sz="3200" dirty="0"/>
              <a:t>􀂋Convenient</a:t>
            </a:r>
          </a:p>
          <a:p>
            <a:r>
              <a:rPr lang="en-US" sz="3200" dirty="0"/>
              <a:t>􀂋Fast onset of action</a:t>
            </a:r>
          </a:p>
          <a:p>
            <a:r>
              <a:rPr lang="en-US" sz="3200" dirty="0"/>
              <a:t>􀂋Immediate bioavailability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457200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Intravenous Infusion</a:t>
            </a:r>
          </a:p>
          <a:p>
            <a:r>
              <a:rPr lang="en-US" sz="2800" dirty="0"/>
              <a:t>􀂄 Medications for continuous infusion only</a:t>
            </a:r>
          </a:p>
          <a:p>
            <a:r>
              <a:rPr lang="en-US" sz="2800" dirty="0"/>
              <a:t>􀂋 P – </a:t>
            </a:r>
            <a:r>
              <a:rPr lang="en-US" sz="2800" dirty="0" err="1"/>
              <a:t>procainamide</a:t>
            </a:r>
            <a:endParaRPr lang="en-US" sz="2800" dirty="0"/>
          </a:p>
          <a:p>
            <a:r>
              <a:rPr lang="en-US" sz="2800" dirty="0"/>
              <a:t>􀂋 I – </a:t>
            </a:r>
            <a:r>
              <a:rPr lang="en-US" sz="2800" dirty="0" err="1"/>
              <a:t>isoproterenol</a:t>
            </a:r>
            <a:endParaRPr lang="en-US" sz="2800" dirty="0"/>
          </a:p>
          <a:p>
            <a:r>
              <a:rPr lang="en-US" sz="2800" dirty="0"/>
              <a:t>􀂋 N – </a:t>
            </a:r>
            <a:r>
              <a:rPr lang="en-US" sz="2800" dirty="0" err="1"/>
              <a:t>norepinephrine</a:t>
            </a:r>
            <a:endParaRPr lang="en-US" sz="2800" dirty="0"/>
          </a:p>
          <a:p>
            <a:r>
              <a:rPr lang="en-US" sz="2800" dirty="0"/>
              <a:t>􀂋 D – dopamine</a:t>
            </a:r>
          </a:p>
          <a:p>
            <a:r>
              <a:rPr lang="en-US" sz="2800" dirty="0"/>
              <a:t>􀂄 Medications given IV push or infusion</a:t>
            </a:r>
          </a:p>
          <a:p>
            <a:r>
              <a:rPr lang="en-US" sz="2800" dirty="0"/>
              <a:t>􀂋 A – </a:t>
            </a:r>
            <a:r>
              <a:rPr lang="en-US" sz="2800" dirty="0" err="1"/>
              <a:t>amiodarone</a:t>
            </a:r>
            <a:endParaRPr lang="en-US" sz="2800" dirty="0"/>
          </a:p>
          <a:p>
            <a:r>
              <a:rPr lang="en-US" sz="2800" dirty="0"/>
              <a:t>􀂋 L – </a:t>
            </a:r>
            <a:r>
              <a:rPr lang="en-US" sz="2800" dirty="0" err="1"/>
              <a:t>lidocaine</a:t>
            </a:r>
            <a:endParaRPr lang="en-US" sz="2800" dirty="0"/>
          </a:p>
          <a:p>
            <a:r>
              <a:rPr lang="en-US" sz="2800" dirty="0"/>
              <a:t>􀂋 E – epinephrine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582341"/>
            <a:ext cx="4572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err="1"/>
              <a:t>Endotracheal</a:t>
            </a:r>
            <a:r>
              <a:rPr lang="en-US" sz="2000" dirty="0"/>
              <a:t> Administration</a:t>
            </a:r>
          </a:p>
          <a:p>
            <a:r>
              <a:rPr lang="en-US" sz="2000" dirty="0"/>
              <a:t>􀂄 Tracheal administration of medications</a:t>
            </a:r>
          </a:p>
          <a:p>
            <a:r>
              <a:rPr lang="en-US" sz="2000" dirty="0"/>
              <a:t>􀂋 L – </a:t>
            </a:r>
            <a:r>
              <a:rPr lang="en-US" sz="2000" dirty="0" err="1"/>
              <a:t>lidocaine</a:t>
            </a:r>
            <a:r>
              <a:rPr lang="en-US" sz="2000" dirty="0"/>
              <a:t> (2-4 mg/kg)</a:t>
            </a:r>
          </a:p>
          <a:p>
            <a:r>
              <a:rPr lang="it-IT" sz="2000" dirty="0"/>
              <a:t>􀂋 E – epinephrine (2-2.5 mg)</a:t>
            </a:r>
          </a:p>
          <a:p>
            <a:r>
              <a:rPr lang="en-US" sz="2000" dirty="0"/>
              <a:t>􀂋 A – atropine (2-3 mg)</a:t>
            </a:r>
          </a:p>
          <a:p>
            <a:r>
              <a:rPr lang="pt-BR" sz="2000" dirty="0"/>
              <a:t>􀂋 N – naloxone (0.8-1.6 mg)</a:t>
            </a:r>
          </a:p>
          <a:p>
            <a:r>
              <a:rPr lang="en-US" sz="2000" dirty="0"/>
              <a:t>􀂄 Doses usually 2-2.5 times those given IVP</a:t>
            </a:r>
          </a:p>
          <a:p>
            <a:r>
              <a:rPr lang="en-US" sz="2000" dirty="0"/>
              <a:t>􀂄 Follow each dose with 10 ml NS flush down</a:t>
            </a:r>
          </a:p>
          <a:p>
            <a:r>
              <a:rPr lang="en-US" sz="2000" dirty="0"/>
              <a:t>tracheal tube if not diluted to that volume for</a:t>
            </a:r>
          </a:p>
          <a:p>
            <a:r>
              <a:rPr lang="en-US" sz="2000" dirty="0"/>
              <a:t>administration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81000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/>
              <a:t>Use of Algorithms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􀂄 Meant to treat broadest range possible of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patients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􀂄 Meant to be good memory aids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􀂄 Meant to be used “wisely,” not blindly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/>
              <a:t>􀂄 Not meant to replace clinical judgment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30534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/>
              <a:t>Digoxin</a:t>
            </a:r>
            <a:endParaRPr lang="en-US" dirty="0"/>
          </a:p>
          <a:p>
            <a:r>
              <a:rPr lang="en-US" dirty="0"/>
              <a:t>Nursing measures continued</a:t>
            </a:r>
          </a:p>
          <a:p>
            <a:r>
              <a:rPr lang="en-US" dirty="0"/>
              <a:t>􀂉 </a:t>
            </a:r>
            <a:r>
              <a:rPr lang="en-US" dirty="0" err="1"/>
              <a:t>Quinaglute</a:t>
            </a:r>
            <a:r>
              <a:rPr lang="en-US" dirty="0"/>
              <a:t> and other </a:t>
            </a:r>
            <a:r>
              <a:rPr lang="en-US" dirty="0" err="1"/>
              <a:t>antiarrythmic</a:t>
            </a:r>
            <a:r>
              <a:rPr lang="en-US" dirty="0"/>
              <a:t> drugs,</a:t>
            </a:r>
          </a:p>
          <a:p>
            <a:r>
              <a:rPr lang="en-US" dirty="0"/>
              <a:t>calcium salts and calcium channel blockers,</a:t>
            </a:r>
          </a:p>
          <a:p>
            <a:r>
              <a:rPr lang="en-US" dirty="0"/>
              <a:t>adrenergic drugs, and </a:t>
            </a:r>
            <a:r>
              <a:rPr lang="en-US" dirty="0" err="1"/>
              <a:t>anticholinergics</a:t>
            </a:r>
            <a:r>
              <a:rPr lang="en-US" dirty="0"/>
              <a:t> when</a:t>
            </a:r>
          </a:p>
          <a:p>
            <a:r>
              <a:rPr lang="en-US" dirty="0"/>
              <a:t>given with </a:t>
            </a:r>
            <a:r>
              <a:rPr lang="en-US" dirty="0" err="1"/>
              <a:t>digoxin</a:t>
            </a:r>
            <a:r>
              <a:rPr lang="en-US" dirty="0"/>
              <a:t> cause increased </a:t>
            </a:r>
            <a:r>
              <a:rPr lang="en-US" dirty="0" err="1"/>
              <a:t>digoxin</a:t>
            </a:r>
            <a:endParaRPr lang="en-US" dirty="0"/>
          </a:p>
          <a:p>
            <a:r>
              <a:rPr lang="en-US" dirty="0"/>
              <a:t>levels.</a:t>
            </a:r>
          </a:p>
          <a:p>
            <a:r>
              <a:rPr lang="en-US" dirty="0"/>
              <a:t>􀂉 </a:t>
            </a:r>
            <a:r>
              <a:rPr lang="en-US" dirty="0" err="1"/>
              <a:t>Digoxin</a:t>
            </a:r>
            <a:r>
              <a:rPr lang="en-US" dirty="0"/>
              <a:t> may have to be decreased by 50%</a:t>
            </a:r>
          </a:p>
          <a:p>
            <a:r>
              <a:rPr lang="en-US" dirty="0"/>
              <a:t>when given with </a:t>
            </a:r>
            <a:r>
              <a:rPr lang="en-US" dirty="0" err="1"/>
              <a:t>quinidine</a:t>
            </a:r>
            <a:r>
              <a:rPr lang="en-US" dirty="0"/>
              <a:t> or </a:t>
            </a:r>
            <a:r>
              <a:rPr lang="en-US" dirty="0" err="1"/>
              <a:t>amidrome</a:t>
            </a:r>
            <a:r>
              <a:rPr lang="en-US" dirty="0"/>
              <a:t> and</a:t>
            </a:r>
          </a:p>
          <a:p>
            <a:r>
              <a:rPr lang="en-US" dirty="0"/>
              <a:t>25% for calcium channel blockers.</a:t>
            </a:r>
          </a:p>
          <a:p>
            <a:r>
              <a:rPr lang="en-US" dirty="0"/>
              <a:t>􀂉 </a:t>
            </a:r>
            <a:r>
              <a:rPr lang="en-US" dirty="0" err="1"/>
              <a:t>Antiacids</a:t>
            </a:r>
            <a:r>
              <a:rPr lang="en-US" dirty="0"/>
              <a:t>, </a:t>
            </a:r>
            <a:r>
              <a:rPr lang="en-US" dirty="0" err="1"/>
              <a:t>Questran</a:t>
            </a:r>
            <a:r>
              <a:rPr lang="en-US" dirty="0"/>
              <a:t> (</a:t>
            </a:r>
            <a:r>
              <a:rPr lang="en-US" dirty="0" err="1"/>
              <a:t>cholestyramine</a:t>
            </a:r>
            <a:r>
              <a:rPr lang="en-US" dirty="0"/>
              <a:t>),</a:t>
            </a:r>
          </a:p>
          <a:p>
            <a:r>
              <a:rPr lang="en-US" dirty="0"/>
              <a:t>laxatives, and neomycin decrease effects of</a:t>
            </a:r>
          </a:p>
          <a:p>
            <a:r>
              <a:rPr lang="en-US" dirty="0"/>
              <a:t>oral </a:t>
            </a:r>
            <a:r>
              <a:rPr lang="en-US" dirty="0" err="1"/>
              <a:t>digoxin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6858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􀂄 </a:t>
            </a:r>
            <a:r>
              <a:rPr lang="en-US" sz="2400" dirty="0"/>
              <a:t>Antidote: </a:t>
            </a:r>
            <a:r>
              <a:rPr lang="en-US" sz="2400" dirty="0" err="1" smtClean="0"/>
              <a:t>DigibindDigoxin</a:t>
            </a:r>
            <a:endParaRPr lang="en-US" sz="2400" dirty="0" smtClean="0"/>
          </a:p>
          <a:p>
            <a:r>
              <a:rPr lang="en-US" sz="2400" dirty="0" smtClean="0"/>
              <a:t>Nursing measures continued</a:t>
            </a:r>
          </a:p>
          <a:p>
            <a:r>
              <a:rPr lang="en-US" sz="2400" dirty="0" smtClean="0"/>
              <a:t>􀂄 Instruct patient regarding: Take pulse before</a:t>
            </a:r>
          </a:p>
          <a:p>
            <a:r>
              <a:rPr lang="en-US" sz="2400" dirty="0" smtClean="0"/>
              <a:t>each dose, take same time each day, do not</a:t>
            </a:r>
          </a:p>
          <a:p>
            <a:r>
              <a:rPr lang="en-US" sz="2400" dirty="0" smtClean="0"/>
              <a:t>double dose if misses a dose, report adverse</a:t>
            </a:r>
          </a:p>
          <a:p>
            <a:r>
              <a:rPr lang="en-US" sz="2400" dirty="0" smtClean="0"/>
              <a:t>effects, report weight gain of more than 1#</a:t>
            </a:r>
          </a:p>
          <a:p>
            <a:r>
              <a:rPr lang="en-US" sz="2400" dirty="0" smtClean="0"/>
              <a:t>per day or more than 3# per week.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91440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 err="1"/>
              <a:t>Antiarrythmic</a:t>
            </a:r>
            <a:r>
              <a:rPr lang="en-US" sz="3200" dirty="0"/>
              <a:t> Drugs</a:t>
            </a:r>
          </a:p>
          <a:p>
            <a:r>
              <a:rPr lang="en-US" sz="3200" dirty="0" smtClean="0"/>
              <a:t> </a:t>
            </a:r>
            <a:r>
              <a:rPr lang="en-US" sz="3200" dirty="0"/>
              <a:t>This class of drugs alter the conduction of electrical</a:t>
            </a:r>
          </a:p>
          <a:p>
            <a:r>
              <a:rPr lang="en-US" sz="3200" dirty="0"/>
              <a:t>impulses in the heart and are primarily used for</a:t>
            </a:r>
          </a:p>
          <a:p>
            <a:r>
              <a:rPr lang="en-US" sz="3200" dirty="0" err="1"/>
              <a:t>tachydisrhythmias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990601"/>
            <a:ext cx="457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Research has shown that patients treated for some</a:t>
            </a:r>
          </a:p>
          <a:p>
            <a:r>
              <a:rPr lang="en-US" sz="2800" dirty="0" err="1"/>
              <a:t>dysrhythmias</a:t>
            </a:r>
            <a:r>
              <a:rPr lang="en-US" sz="2800" dirty="0"/>
              <a:t> had a higher death rate than those who</a:t>
            </a:r>
          </a:p>
          <a:p>
            <a:r>
              <a:rPr lang="en-US" sz="2800" dirty="0"/>
              <a:t>did not receive the therapy. These deaths were</a:t>
            </a:r>
          </a:p>
          <a:p>
            <a:r>
              <a:rPr lang="en-US" sz="2800" dirty="0"/>
              <a:t>attributed to the effects of the drugs worsening</a:t>
            </a:r>
          </a:p>
          <a:p>
            <a:r>
              <a:rPr lang="en-US" sz="2800" dirty="0"/>
              <a:t>existing </a:t>
            </a:r>
            <a:r>
              <a:rPr lang="en-US" sz="2800" dirty="0" err="1"/>
              <a:t>dysrhythmias</a:t>
            </a:r>
            <a:r>
              <a:rPr lang="en-US" sz="2800" dirty="0"/>
              <a:t> or causing new </a:t>
            </a:r>
            <a:r>
              <a:rPr lang="en-US" sz="2800" dirty="0" err="1"/>
              <a:t>dysrhythmias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3549</Words>
  <Application>Microsoft Office PowerPoint</Application>
  <PresentationFormat>On-screen Show (4:3)</PresentationFormat>
  <Paragraphs>537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Opulent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Adel Taji</dc:creator>
  <cp:lastModifiedBy>Adel Taji</cp:lastModifiedBy>
  <cp:revision>32</cp:revision>
  <dcterms:created xsi:type="dcterms:W3CDTF">2011-07-07T15:26:08Z</dcterms:created>
  <dcterms:modified xsi:type="dcterms:W3CDTF">2011-07-11T16:23:22Z</dcterms:modified>
</cp:coreProperties>
</file>